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9"/>
  </p:notesMasterIdLst>
  <p:sldIdLst>
    <p:sldId id="256" r:id="rId5"/>
    <p:sldId id="258" r:id="rId6"/>
    <p:sldId id="259" r:id="rId7"/>
    <p:sldId id="273" r:id="rId8"/>
    <p:sldId id="263" r:id="rId9"/>
    <p:sldId id="264" r:id="rId10"/>
    <p:sldId id="267" r:id="rId11"/>
    <p:sldId id="270" r:id="rId12"/>
    <p:sldId id="265" r:id="rId13"/>
    <p:sldId id="269" r:id="rId14"/>
    <p:sldId id="268" r:id="rId15"/>
    <p:sldId id="271" r:id="rId16"/>
    <p:sldId id="272" r:id="rId17"/>
    <p:sldId id="261"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41949-81C5-4818-A22E-46FCDDF991D6}" v="551" dt="2022-05-02T15:00:39.484"/>
    <p1510:client id="{6E99F024-4ACE-7D1F-88D2-505DD4B3986C}" v="32" dt="2022-05-02T14:30:58.611"/>
    <p1510:client id="{AA69EE4A-BBF0-7F05-F1E2-963CE50A6E1F}" v="4" dt="2022-05-02T15:23:18.382"/>
    <p1510:client id="{AC05289B-4FB5-BFF6-CC61-71191C18744B}" v="34" dt="2022-05-02T06:55:06.586"/>
    <p1510:client id="{BB79FA1A-25CE-4643-A591-20BE8F11DAB9}" v="798" dt="2022-05-02T15:46:44.380"/>
    <p1510:client id="{E7FF7F72-5109-42AB-BA03-8361631A21B8}" v="1145" dt="2022-05-02T15:54:08.547"/>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CDE0A-0317-44B7-A4A4-5AA79A87566E}" type="doc">
      <dgm:prSet loTypeId="urn:microsoft.com/office/officeart/2005/8/layout/process2" loCatId="process" qsTypeId="urn:microsoft.com/office/officeart/2005/8/quickstyle/simple1" qsCatId="simple" csTypeId="urn:microsoft.com/office/officeart/2005/8/colors/accent1_2" csCatId="accent1" phldr="1"/>
      <dgm:spPr/>
    </dgm:pt>
    <dgm:pt modelId="{9BE26413-98E6-4DB6-8718-7393672F2698}">
      <dgm:prSet phldrT="[Text]" phldr="0">
        <dgm:style>
          <a:lnRef idx="2">
            <a:schemeClr val="accent3">
              <a:shade val="50000"/>
            </a:schemeClr>
          </a:lnRef>
          <a:fillRef idx="1">
            <a:schemeClr val="accent3"/>
          </a:fillRef>
          <a:effectRef idx="0">
            <a:schemeClr val="accent3"/>
          </a:effectRef>
          <a:fontRef idx="minor">
            <a:schemeClr val="lt1"/>
          </a:fontRef>
        </dgm:style>
      </dgm:prSet>
      <dgm:spPr>
        <a:ln w="12700">
          <a:solidFill>
            <a:schemeClr val="bg1">
              <a:lumMod val="50000"/>
            </a:schemeClr>
          </a:solidFill>
        </a:ln>
      </dgm:spPr>
      <dgm:t>
        <a:bodyPr/>
        <a:lstStyle/>
        <a:p>
          <a:pPr rtl="0"/>
          <a:r>
            <a:rPr lang="en-US">
              <a:latin typeface="Arial"/>
            </a:rPr>
            <a:t>Path Generated by Naïve A* algorithm</a:t>
          </a:r>
          <a:endParaRPr lang="en-US"/>
        </a:p>
      </dgm:t>
    </dgm:pt>
    <dgm:pt modelId="{12FB278F-87BD-4098-8D40-BB3A9C3D96AC}" type="parTrans" cxnId="{F470DE3F-46F2-4CA1-BF70-61FA4510F796}">
      <dgm:prSet/>
      <dgm:spPr/>
      <dgm:t>
        <a:bodyPr/>
        <a:lstStyle/>
        <a:p>
          <a:endParaRPr lang="en-US"/>
        </a:p>
      </dgm:t>
    </dgm:pt>
    <dgm:pt modelId="{5027906C-FE9B-4967-8936-7F6265B59A5F}" type="sibTrans" cxnId="{F470DE3F-46F2-4CA1-BF70-61FA4510F796}">
      <dgm:prSet/>
      <dgm:spPr/>
      <dgm:t>
        <a:bodyPr/>
        <a:lstStyle/>
        <a:p>
          <a:endParaRPr lang="en-US"/>
        </a:p>
      </dgm:t>
    </dgm:pt>
    <dgm:pt modelId="{7F318EE2-42FC-4916-9C21-E61FCE321DDE}">
      <dgm:prSet phldrT="[Text]" phldr="0">
        <dgm:style>
          <a:lnRef idx="2">
            <a:schemeClr val="accent3">
              <a:shade val="50000"/>
            </a:schemeClr>
          </a:lnRef>
          <a:fillRef idx="1">
            <a:schemeClr val="accent3"/>
          </a:fillRef>
          <a:effectRef idx="0">
            <a:schemeClr val="accent3"/>
          </a:effectRef>
          <a:fontRef idx="minor">
            <a:schemeClr val="lt1"/>
          </a:fontRef>
        </dgm:style>
      </dgm:prSet>
      <dgm:spPr>
        <a:ln w="12700">
          <a:solidFill>
            <a:schemeClr val="bg1">
              <a:lumMod val="50000"/>
            </a:schemeClr>
          </a:solidFill>
        </a:ln>
      </dgm:spPr>
      <dgm:t>
        <a:bodyPr/>
        <a:lstStyle/>
        <a:p>
          <a:pPr rtl="0"/>
          <a:r>
            <a:rPr lang="en-US">
              <a:latin typeface="Arial"/>
            </a:rPr>
            <a:t>Central Planner checks for collision</a:t>
          </a:r>
          <a:endParaRPr lang="en-US"/>
        </a:p>
      </dgm:t>
    </dgm:pt>
    <dgm:pt modelId="{7B707DBD-BCBD-4AFD-BCF2-789D89620A57}" type="parTrans" cxnId="{C19F37A3-5DEB-4A69-A3A7-8976B15B1545}">
      <dgm:prSet/>
      <dgm:spPr/>
      <dgm:t>
        <a:bodyPr/>
        <a:lstStyle/>
        <a:p>
          <a:endParaRPr lang="en-US"/>
        </a:p>
      </dgm:t>
    </dgm:pt>
    <dgm:pt modelId="{79FF0EAA-7153-4D88-A3A5-124DF3E38D51}" type="sibTrans" cxnId="{C19F37A3-5DEB-4A69-A3A7-8976B15B1545}">
      <dgm:prSet/>
      <dgm:spPr/>
      <dgm:t>
        <a:bodyPr/>
        <a:lstStyle/>
        <a:p>
          <a:endParaRPr lang="en-US"/>
        </a:p>
      </dgm:t>
    </dgm:pt>
    <dgm:pt modelId="{1C429766-F6CC-409B-B0A3-1F53D5392794}">
      <dgm:prSet phldr="0">
        <dgm:style>
          <a:lnRef idx="2">
            <a:schemeClr val="accent3">
              <a:shade val="50000"/>
            </a:schemeClr>
          </a:lnRef>
          <a:fillRef idx="1">
            <a:schemeClr val="accent3"/>
          </a:fillRef>
          <a:effectRef idx="0">
            <a:schemeClr val="accent3"/>
          </a:effectRef>
          <a:fontRef idx="minor">
            <a:schemeClr val="lt1"/>
          </a:fontRef>
        </dgm:style>
      </dgm:prSet>
      <dgm:spPr>
        <a:ln w="12700">
          <a:solidFill>
            <a:schemeClr val="bg1">
              <a:lumMod val="50000"/>
            </a:schemeClr>
          </a:solidFill>
        </a:ln>
      </dgm:spPr>
      <dgm:t>
        <a:bodyPr/>
        <a:lstStyle/>
        <a:p>
          <a:pPr rtl="0"/>
          <a:r>
            <a:rPr lang="en-US">
              <a:latin typeface="Arial"/>
            </a:rPr>
            <a:t>Car node spawns a new Car</a:t>
          </a:r>
        </a:p>
      </dgm:t>
    </dgm:pt>
    <dgm:pt modelId="{21844BC5-A951-4DB5-902B-F1B4CA0AAA9F}" type="parTrans" cxnId="{583E5007-ED81-4DBB-8899-B8123493F2E6}">
      <dgm:prSet/>
      <dgm:spPr/>
      <dgm:t>
        <a:bodyPr/>
        <a:lstStyle/>
        <a:p>
          <a:endParaRPr lang="en-US"/>
        </a:p>
      </dgm:t>
    </dgm:pt>
    <dgm:pt modelId="{84C738FF-30FE-4AD6-A094-F996023C6E68}" type="sibTrans" cxnId="{583E5007-ED81-4DBB-8899-B8123493F2E6}">
      <dgm:prSet/>
      <dgm:spPr/>
      <dgm:t>
        <a:bodyPr/>
        <a:lstStyle/>
        <a:p>
          <a:endParaRPr lang="en-US"/>
        </a:p>
      </dgm:t>
    </dgm:pt>
    <dgm:pt modelId="{3E69D03A-BC6B-43B3-826E-FA9C93CB6AB3}">
      <dgm:prSet phldr="0">
        <dgm:style>
          <a:lnRef idx="2">
            <a:schemeClr val="accent3">
              <a:shade val="50000"/>
            </a:schemeClr>
          </a:lnRef>
          <a:fillRef idx="1">
            <a:schemeClr val="accent3"/>
          </a:fillRef>
          <a:effectRef idx="0">
            <a:schemeClr val="accent3"/>
          </a:effectRef>
          <a:fontRef idx="minor">
            <a:schemeClr val="lt1"/>
          </a:fontRef>
        </dgm:style>
      </dgm:prSet>
      <dgm:spPr>
        <a:ln w="12700">
          <a:solidFill>
            <a:schemeClr val="bg1">
              <a:lumMod val="50000"/>
            </a:schemeClr>
          </a:solidFill>
        </a:ln>
      </dgm:spPr>
      <dgm:t>
        <a:bodyPr/>
        <a:lstStyle/>
        <a:p>
          <a:pPr rtl="0"/>
          <a:r>
            <a:rPr lang="en-US">
              <a:latin typeface="Arial"/>
            </a:rPr>
            <a:t>If collision: use prioritized safe interval planning </a:t>
          </a:r>
        </a:p>
      </dgm:t>
    </dgm:pt>
    <dgm:pt modelId="{09FC6ACD-09B1-4B91-AFA4-FB9479C17660}" type="parTrans" cxnId="{BDAC8774-E47B-4C25-8B9C-7B8F10FC62E8}">
      <dgm:prSet/>
      <dgm:spPr/>
      <dgm:t>
        <a:bodyPr/>
        <a:lstStyle/>
        <a:p>
          <a:endParaRPr lang="en-US"/>
        </a:p>
      </dgm:t>
    </dgm:pt>
    <dgm:pt modelId="{1EE030F0-5A7F-4FF9-B89B-212D4A6148B9}" type="sibTrans" cxnId="{BDAC8774-E47B-4C25-8B9C-7B8F10FC62E8}">
      <dgm:prSet/>
      <dgm:spPr/>
      <dgm:t>
        <a:bodyPr/>
        <a:lstStyle/>
        <a:p>
          <a:endParaRPr lang="en-US"/>
        </a:p>
      </dgm:t>
    </dgm:pt>
    <dgm:pt modelId="{AD9DFD4A-83D6-4380-AF43-37B2BFC32550}">
      <dgm:prSet phldr="0">
        <dgm:style>
          <a:lnRef idx="2">
            <a:schemeClr val="accent3">
              <a:shade val="50000"/>
            </a:schemeClr>
          </a:lnRef>
          <a:fillRef idx="1">
            <a:schemeClr val="accent3"/>
          </a:fillRef>
          <a:effectRef idx="0">
            <a:schemeClr val="accent3"/>
          </a:effectRef>
          <a:fontRef idx="minor">
            <a:schemeClr val="lt1"/>
          </a:fontRef>
        </dgm:style>
      </dgm:prSet>
      <dgm:spPr>
        <a:ln w="12700">
          <a:solidFill>
            <a:schemeClr val="bg1">
              <a:lumMod val="50000"/>
            </a:schemeClr>
          </a:solidFill>
        </a:ln>
      </dgm:spPr>
      <dgm:t>
        <a:bodyPr/>
        <a:lstStyle/>
        <a:p>
          <a:pPr rtl="0"/>
          <a:r>
            <a:rPr lang="en-US">
              <a:latin typeface="Arial"/>
            </a:rPr>
            <a:t>Check for collision again</a:t>
          </a:r>
        </a:p>
      </dgm:t>
    </dgm:pt>
    <dgm:pt modelId="{F259B2E1-0AA7-467E-A1D7-FBF4B7B02175}" type="parTrans" cxnId="{DA9FC4E3-C168-49B8-BCE0-186D0772B565}">
      <dgm:prSet/>
      <dgm:spPr/>
      <dgm:t>
        <a:bodyPr/>
        <a:lstStyle/>
        <a:p>
          <a:endParaRPr lang="en-US"/>
        </a:p>
      </dgm:t>
    </dgm:pt>
    <dgm:pt modelId="{650437CD-A4B8-4F9A-A5BF-2908215602CD}" type="sibTrans" cxnId="{DA9FC4E3-C168-49B8-BCE0-186D0772B565}">
      <dgm:prSet/>
      <dgm:spPr/>
      <dgm:t>
        <a:bodyPr/>
        <a:lstStyle/>
        <a:p>
          <a:endParaRPr lang="en-US"/>
        </a:p>
      </dgm:t>
    </dgm:pt>
    <dgm:pt modelId="{6C6D4852-BD76-4B39-813A-F0BEC6829C0F}">
      <dgm:prSet phldr="0">
        <dgm:style>
          <a:lnRef idx="2">
            <a:schemeClr val="accent3">
              <a:shade val="50000"/>
            </a:schemeClr>
          </a:lnRef>
          <a:fillRef idx="1">
            <a:schemeClr val="accent3"/>
          </a:fillRef>
          <a:effectRef idx="0">
            <a:schemeClr val="accent3"/>
          </a:effectRef>
          <a:fontRef idx="minor">
            <a:schemeClr val="lt1"/>
          </a:fontRef>
        </dgm:style>
      </dgm:prSet>
      <dgm:spPr>
        <a:ln w="12700">
          <a:solidFill>
            <a:schemeClr val="bg1">
              <a:lumMod val="50000"/>
            </a:schemeClr>
          </a:solidFill>
        </a:ln>
      </dgm:spPr>
      <dgm:t>
        <a:bodyPr/>
        <a:lstStyle/>
        <a:p>
          <a:pPr rtl="0"/>
          <a:r>
            <a:rPr lang="en-US">
              <a:latin typeface="Arial"/>
            </a:rPr>
            <a:t>If collision: use path recalculation algorithm</a:t>
          </a:r>
          <a:endParaRPr lang="en-US"/>
        </a:p>
      </dgm:t>
    </dgm:pt>
    <dgm:pt modelId="{B9668908-3318-43C9-B930-C7FCCE694793}" type="parTrans" cxnId="{FE3A0F6D-99B8-4BF3-9CB7-E363992CB716}">
      <dgm:prSet/>
      <dgm:spPr/>
      <dgm:t>
        <a:bodyPr/>
        <a:lstStyle/>
        <a:p>
          <a:endParaRPr lang="en-US"/>
        </a:p>
      </dgm:t>
    </dgm:pt>
    <dgm:pt modelId="{C6718FFC-3775-40B8-ABC1-3355D2DADF89}" type="sibTrans" cxnId="{FE3A0F6D-99B8-4BF3-9CB7-E363992CB716}">
      <dgm:prSet/>
      <dgm:spPr/>
      <dgm:t>
        <a:bodyPr/>
        <a:lstStyle/>
        <a:p>
          <a:endParaRPr lang="en-US"/>
        </a:p>
      </dgm:t>
    </dgm:pt>
    <dgm:pt modelId="{BF3C0498-2836-480C-8B74-F19DEBF90240}">
      <dgm:prSet phldr="0">
        <dgm:style>
          <a:lnRef idx="2">
            <a:schemeClr val="accent3">
              <a:shade val="50000"/>
            </a:schemeClr>
          </a:lnRef>
          <a:fillRef idx="1">
            <a:schemeClr val="accent3"/>
          </a:fillRef>
          <a:effectRef idx="0">
            <a:schemeClr val="accent3"/>
          </a:effectRef>
          <a:fontRef idx="minor">
            <a:schemeClr val="lt1"/>
          </a:fontRef>
        </dgm:style>
      </dgm:prSet>
      <dgm:spPr>
        <a:ln w="12700">
          <a:solidFill>
            <a:schemeClr val="bg1">
              <a:lumMod val="50000"/>
            </a:schemeClr>
          </a:solidFill>
        </a:ln>
      </dgm:spPr>
      <dgm:t>
        <a:bodyPr/>
        <a:lstStyle/>
        <a:p>
          <a:pPr rtl="0"/>
          <a:r>
            <a:rPr lang="en-US">
              <a:latin typeface="Arial"/>
            </a:rPr>
            <a:t>Send the path to Car node</a:t>
          </a:r>
        </a:p>
      </dgm:t>
    </dgm:pt>
    <dgm:pt modelId="{12880381-F0F9-4EBE-BF70-C2CC470E5D27}" type="parTrans" cxnId="{89117939-5D22-4A9F-85BE-2206FCADEED9}">
      <dgm:prSet/>
      <dgm:spPr/>
      <dgm:t>
        <a:bodyPr/>
        <a:lstStyle/>
        <a:p>
          <a:endParaRPr lang="en-US"/>
        </a:p>
      </dgm:t>
    </dgm:pt>
    <dgm:pt modelId="{745B5C10-AB7B-4831-87A2-F58AE8A45E75}" type="sibTrans" cxnId="{89117939-5D22-4A9F-85BE-2206FCADEED9}">
      <dgm:prSet/>
      <dgm:spPr/>
      <dgm:t>
        <a:bodyPr/>
        <a:lstStyle/>
        <a:p>
          <a:endParaRPr lang="en-US"/>
        </a:p>
      </dgm:t>
    </dgm:pt>
    <dgm:pt modelId="{7D97164E-1D27-4259-9978-BD6ED2DE35F9}" type="pres">
      <dgm:prSet presAssocID="{87CCDE0A-0317-44B7-A4A4-5AA79A87566E}" presName="linearFlow" presStyleCnt="0">
        <dgm:presLayoutVars>
          <dgm:resizeHandles val="exact"/>
        </dgm:presLayoutVars>
      </dgm:prSet>
      <dgm:spPr/>
    </dgm:pt>
    <dgm:pt modelId="{99825832-5763-4E6F-BC38-68BB859D9D53}" type="pres">
      <dgm:prSet presAssocID="{1C429766-F6CC-409B-B0A3-1F53D5392794}" presName="node" presStyleLbl="node1" presStyleIdx="0" presStyleCnt="7" custScaleX="155362" custScaleY="87821">
        <dgm:presLayoutVars>
          <dgm:bulletEnabled val="1"/>
        </dgm:presLayoutVars>
      </dgm:prSet>
      <dgm:spPr>
        <a:prstGeom prst="ellipse">
          <a:avLst/>
        </a:prstGeom>
      </dgm:spPr>
    </dgm:pt>
    <dgm:pt modelId="{7E03A5EA-5557-4D8B-9A52-EB0B5AF70B16}" type="pres">
      <dgm:prSet presAssocID="{84C738FF-30FE-4AD6-A094-F996023C6E68}" presName="sibTrans" presStyleLbl="sibTrans2D1" presStyleIdx="0" presStyleCnt="6" custScaleX="125474" custScaleY="75895"/>
      <dgm:spPr/>
    </dgm:pt>
    <dgm:pt modelId="{7830DA03-23B2-44CB-BD65-0182D07CA817}" type="pres">
      <dgm:prSet presAssocID="{84C738FF-30FE-4AD6-A094-F996023C6E68}" presName="connectorText" presStyleLbl="sibTrans2D1" presStyleIdx="0" presStyleCnt="6"/>
      <dgm:spPr/>
    </dgm:pt>
    <dgm:pt modelId="{513DD990-1BB9-46E5-9557-E430E4212515}" type="pres">
      <dgm:prSet presAssocID="{9BE26413-98E6-4DB6-8718-7393672F2698}" presName="node" presStyleLbl="node1" presStyleIdx="1" presStyleCnt="7" custScaleX="164761" custScaleY="94475" custLinFactNeighborX="675" custLinFactNeighborY="16045">
        <dgm:presLayoutVars>
          <dgm:bulletEnabled val="1"/>
        </dgm:presLayoutVars>
      </dgm:prSet>
      <dgm:spPr/>
    </dgm:pt>
    <dgm:pt modelId="{9A79DC40-28CF-47AC-8A4F-C6F5AEDA6429}" type="pres">
      <dgm:prSet presAssocID="{5027906C-FE9B-4967-8936-7F6265B59A5F}" presName="sibTrans" presStyleLbl="sibTrans2D1" presStyleIdx="1" presStyleCnt="6" custScaleX="125473" custScaleY="75895"/>
      <dgm:spPr/>
    </dgm:pt>
    <dgm:pt modelId="{252BB273-4EDE-4B61-ACCF-817896D420CD}" type="pres">
      <dgm:prSet presAssocID="{5027906C-FE9B-4967-8936-7F6265B59A5F}" presName="connectorText" presStyleLbl="sibTrans2D1" presStyleIdx="1" presStyleCnt="6"/>
      <dgm:spPr/>
    </dgm:pt>
    <dgm:pt modelId="{D0BEAFBD-A7E4-49D4-A39E-3FA9137BD041}" type="pres">
      <dgm:prSet presAssocID="{7F318EE2-42FC-4916-9C21-E61FCE321DDE}" presName="node" presStyleLbl="node1" presStyleIdx="2" presStyleCnt="7" custScaleX="168094" custScaleY="87821">
        <dgm:presLayoutVars>
          <dgm:bulletEnabled val="1"/>
        </dgm:presLayoutVars>
      </dgm:prSet>
      <dgm:spPr/>
    </dgm:pt>
    <dgm:pt modelId="{CEA1E65A-F673-44A3-8F11-E15BD758D9F3}" type="pres">
      <dgm:prSet presAssocID="{79FF0EAA-7153-4D88-A3A5-124DF3E38D51}" presName="sibTrans" presStyleLbl="sibTrans2D1" presStyleIdx="2" presStyleCnt="6" custScaleX="125473" custScaleY="75895"/>
      <dgm:spPr/>
    </dgm:pt>
    <dgm:pt modelId="{A9040C21-16EC-4953-BB1B-A0B01705B744}" type="pres">
      <dgm:prSet presAssocID="{79FF0EAA-7153-4D88-A3A5-124DF3E38D51}" presName="connectorText" presStyleLbl="sibTrans2D1" presStyleIdx="2" presStyleCnt="6"/>
      <dgm:spPr/>
    </dgm:pt>
    <dgm:pt modelId="{FD81C01A-AA4C-4895-9E76-94C07B3BC2C8}" type="pres">
      <dgm:prSet presAssocID="{3E69D03A-BC6B-43B3-826E-FA9C93CB6AB3}" presName="node" presStyleLbl="node1" presStyleIdx="3" presStyleCnt="7" custScaleX="163137" custScaleY="87821">
        <dgm:presLayoutVars>
          <dgm:bulletEnabled val="1"/>
        </dgm:presLayoutVars>
      </dgm:prSet>
      <dgm:spPr/>
    </dgm:pt>
    <dgm:pt modelId="{C26C5F6E-89B7-4CDB-94F8-4BA4FB06D6BE}" type="pres">
      <dgm:prSet presAssocID="{1EE030F0-5A7F-4FF9-B89B-212D4A6148B9}" presName="sibTrans" presStyleLbl="sibTrans2D1" presStyleIdx="3" presStyleCnt="6" custScaleX="125473" custScaleY="75895"/>
      <dgm:spPr/>
    </dgm:pt>
    <dgm:pt modelId="{A3E5A96D-E608-4C4D-9A6B-A4F2CF92F2D2}" type="pres">
      <dgm:prSet presAssocID="{1EE030F0-5A7F-4FF9-B89B-212D4A6148B9}" presName="connectorText" presStyleLbl="sibTrans2D1" presStyleIdx="3" presStyleCnt="6"/>
      <dgm:spPr/>
    </dgm:pt>
    <dgm:pt modelId="{8EAE4628-EB7C-42DB-8361-9EDD67A1040E}" type="pres">
      <dgm:prSet presAssocID="{AD9DFD4A-83D6-4380-AF43-37B2BFC32550}" presName="node" presStyleLbl="node1" presStyleIdx="4" presStyleCnt="7" custScaleX="164129" custScaleY="87821">
        <dgm:presLayoutVars>
          <dgm:bulletEnabled val="1"/>
        </dgm:presLayoutVars>
      </dgm:prSet>
      <dgm:spPr/>
    </dgm:pt>
    <dgm:pt modelId="{6B944E00-041E-4364-BE5D-18FF2969D560}" type="pres">
      <dgm:prSet presAssocID="{650437CD-A4B8-4F9A-A5BF-2908215602CD}" presName="sibTrans" presStyleLbl="sibTrans2D1" presStyleIdx="4" presStyleCnt="6" custScaleX="125473" custScaleY="75895"/>
      <dgm:spPr/>
    </dgm:pt>
    <dgm:pt modelId="{4E822B40-0022-4877-A9A0-340E2D0779AC}" type="pres">
      <dgm:prSet presAssocID="{650437CD-A4B8-4F9A-A5BF-2908215602CD}" presName="connectorText" presStyleLbl="sibTrans2D1" presStyleIdx="4" presStyleCnt="6"/>
      <dgm:spPr/>
    </dgm:pt>
    <dgm:pt modelId="{451ADD7A-8BF0-405C-BF43-9F13ADCCA687}" type="pres">
      <dgm:prSet presAssocID="{6C6D4852-BD76-4B39-813A-F0BEC6829C0F}" presName="node" presStyleLbl="node1" presStyleIdx="5" presStyleCnt="7" custScaleX="156199">
        <dgm:presLayoutVars>
          <dgm:bulletEnabled val="1"/>
        </dgm:presLayoutVars>
      </dgm:prSet>
      <dgm:spPr/>
    </dgm:pt>
    <dgm:pt modelId="{9373629E-FDAB-44C6-B6A0-FA72E7EE5150}" type="pres">
      <dgm:prSet presAssocID="{C6718FFC-3775-40B8-ABC1-3355D2DADF89}" presName="sibTrans" presStyleLbl="sibTrans2D1" presStyleIdx="5" presStyleCnt="6" custScaleX="125473" custScaleY="75895"/>
      <dgm:spPr/>
    </dgm:pt>
    <dgm:pt modelId="{5FDC2077-1FD8-419C-A9EF-267D4C37DFD9}" type="pres">
      <dgm:prSet presAssocID="{C6718FFC-3775-40B8-ABC1-3355D2DADF89}" presName="connectorText" presStyleLbl="sibTrans2D1" presStyleIdx="5" presStyleCnt="6"/>
      <dgm:spPr/>
    </dgm:pt>
    <dgm:pt modelId="{3B17C458-10B9-44C8-835C-3C08079ACA84}" type="pres">
      <dgm:prSet presAssocID="{BF3C0498-2836-480C-8B74-F19DEBF90240}" presName="node" presStyleLbl="node1" presStyleIdx="6" presStyleCnt="7" custScaleX="153225">
        <dgm:presLayoutVars>
          <dgm:bulletEnabled val="1"/>
        </dgm:presLayoutVars>
      </dgm:prSet>
      <dgm:spPr>
        <a:prstGeom prst="ellipse">
          <a:avLst/>
        </a:prstGeom>
      </dgm:spPr>
    </dgm:pt>
  </dgm:ptLst>
  <dgm:cxnLst>
    <dgm:cxn modelId="{70194B06-4A4F-45D9-B092-21F805C70445}" type="presOf" srcId="{BF3C0498-2836-480C-8B74-F19DEBF90240}" destId="{3B17C458-10B9-44C8-835C-3C08079ACA84}" srcOrd="0" destOrd="0" presId="urn:microsoft.com/office/officeart/2005/8/layout/process2"/>
    <dgm:cxn modelId="{583E5007-ED81-4DBB-8899-B8123493F2E6}" srcId="{87CCDE0A-0317-44B7-A4A4-5AA79A87566E}" destId="{1C429766-F6CC-409B-B0A3-1F53D5392794}" srcOrd="0" destOrd="0" parTransId="{21844BC5-A951-4DB5-902B-F1B4CA0AAA9F}" sibTransId="{84C738FF-30FE-4AD6-A094-F996023C6E68}"/>
    <dgm:cxn modelId="{E08AE507-0ED2-4D4B-9E4C-F871BC0672C1}" type="presOf" srcId="{79FF0EAA-7153-4D88-A3A5-124DF3E38D51}" destId="{A9040C21-16EC-4953-BB1B-A0B01705B744}" srcOrd="1" destOrd="0" presId="urn:microsoft.com/office/officeart/2005/8/layout/process2"/>
    <dgm:cxn modelId="{894A970A-1F5B-476B-B8D5-68AF99FC224D}" type="presOf" srcId="{5027906C-FE9B-4967-8936-7F6265B59A5F}" destId="{9A79DC40-28CF-47AC-8A4F-C6F5AEDA6429}" srcOrd="0" destOrd="0" presId="urn:microsoft.com/office/officeart/2005/8/layout/process2"/>
    <dgm:cxn modelId="{4A7AE41D-C2D1-4F4B-BBFD-8E8A62C17F33}" type="presOf" srcId="{79FF0EAA-7153-4D88-A3A5-124DF3E38D51}" destId="{CEA1E65A-F673-44A3-8F11-E15BD758D9F3}" srcOrd="0" destOrd="0" presId="urn:microsoft.com/office/officeart/2005/8/layout/process2"/>
    <dgm:cxn modelId="{31066A25-87B0-44B2-A46D-69A37F2C61F5}" type="presOf" srcId="{650437CD-A4B8-4F9A-A5BF-2908215602CD}" destId="{6B944E00-041E-4364-BE5D-18FF2969D560}" srcOrd="0" destOrd="0" presId="urn:microsoft.com/office/officeart/2005/8/layout/process2"/>
    <dgm:cxn modelId="{89117939-5D22-4A9F-85BE-2206FCADEED9}" srcId="{87CCDE0A-0317-44B7-A4A4-5AA79A87566E}" destId="{BF3C0498-2836-480C-8B74-F19DEBF90240}" srcOrd="6" destOrd="0" parTransId="{12880381-F0F9-4EBE-BF70-C2CC470E5D27}" sibTransId="{745B5C10-AB7B-4831-87A2-F58AE8A45E75}"/>
    <dgm:cxn modelId="{F470DE3F-46F2-4CA1-BF70-61FA4510F796}" srcId="{87CCDE0A-0317-44B7-A4A4-5AA79A87566E}" destId="{9BE26413-98E6-4DB6-8718-7393672F2698}" srcOrd="1" destOrd="0" parTransId="{12FB278F-87BD-4098-8D40-BB3A9C3D96AC}" sibTransId="{5027906C-FE9B-4967-8936-7F6265B59A5F}"/>
    <dgm:cxn modelId="{EE94D85D-2872-4BF7-AF71-2D323EF50FC4}" type="presOf" srcId="{7F318EE2-42FC-4916-9C21-E61FCE321DDE}" destId="{D0BEAFBD-A7E4-49D4-A39E-3FA9137BD041}" srcOrd="0" destOrd="0" presId="urn:microsoft.com/office/officeart/2005/8/layout/process2"/>
    <dgm:cxn modelId="{096BAB63-39E8-495A-A8E5-1001FAB5F529}" type="presOf" srcId="{AD9DFD4A-83D6-4380-AF43-37B2BFC32550}" destId="{8EAE4628-EB7C-42DB-8361-9EDD67A1040E}" srcOrd="0" destOrd="0" presId="urn:microsoft.com/office/officeart/2005/8/layout/process2"/>
    <dgm:cxn modelId="{F2E0B943-AE48-4ED8-92D7-7776DDA87748}" type="presOf" srcId="{C6718FFC-3775-40B8-ABC1-3355D2DADF89}" destId="{5FDC2077-1FD8-419C-A9EF-267D4C37DFD9}" srcOrd="1" destOrd="0" presId="urn:microsoft.com/office/officeart/2005/8/layout/process2"/>
    <dgm:cxn modelId="{C9B73A69-B566-4619-8393-FA23DB929C7D}" type="presOf" srcId="{650437CD-A4B8-4F9A-A5BF-2908215602CD}" destId="{4E822B40-0022-4877-A9A0-340E2D0779AC}" srcOrd="1" destOrd="0" presId="urn:microsoft.com/office/officeart/2005/8/layout/process2"/>
    <dgm:cxn modelId="{52AEBD49-CF5D-445B-8C54-7B1AB984D987}" type="presOf" srcId="{1EE030F0-5A7F-4FF9-B89B-212D4A6148B9}" destId="{C26C5F6E-89B7-4CDB-94F8-4BA4FB06D6BE}" srcOrd="0" destOrd="0" presId="urn:microsoft.com/office/officeart/2005/8/layout/process2"/>
    <dgm:cxn modelId="{FE3A0F6D-99B8-4BF3-9CB7-E363992CB716}" srcId="{87CCDE0A-0317-44B7-A4A4-5AA79A87566E}" destId="{6C6D4852-BD76-4B39-813A-F0BEC6829C0F}" srcOrd="5" destOrd="0" parTransId="{B9668908-3318-43C9-B930-C7FCCE694793}" sibTransId="{C6718FFC-3775-40B8-ABC1-3355D2DADF89}"/>
    <dgm:cxn modelId="{921B446F-76B1-4964-948D-A7376B49F294}" type="presOf" srcId="{1EE030F0-5A7F-4FF9-B89B-212D4A6148B9}" destId="{A3E5A96D-E608-4C4D-9A6B-A4F2CF92F2D2}" srcOrd="1" destOrd="0" presId="urn:microsoft.com/office/officeart/2005/8/layout/process2"/>
    <dgm:cxn modelId="{BDAC8774-E47B-4C25-8B9C-7B8F10FC62E8}" srcId="{87CCDE0A-0317-44B7-A4A4-5AA79A87566E}" destId="{3E69D03A-BC6B-43B3-826E-FA9C93CB6AB3}" srcOrd="3" destOrd="0" parTransId="{09FC6ACD-09B1-4B91-AFA4-FB9479C17660}" sibTransId="{1EE030F0-5A7F-4FF9-B89B-212D4A6148B9}"/>
    <dgm:cxn modelId="{7F56007F-9897-4922-B737-E225A4B4F236}" type="presOf" srcId="{C6718FFC-3775-40B8-ABC1-3355D2DADF89}" destId="{9373629E-FDAB-44C6-B6A0-FA72E7EE5150}" srcOrd="0" destOrd="0" presId="urn:microsoft.com/office/officeart/2005/8/layout/process2"/>
    <dgm:cxn modelId="{17070281-3E1E-413F-A08B-7D7B03D3BFA5}" type="presOf" srcId="{3E69D03A-BC6B-43B3-826E-FA9C93CB6AB3}" destId="{FD81C01A-AA4C-4895-9E76-94C07B3BC2C8}" srcOrd="0" destOrd="0" presId="urn:microsoft.com/office/officeart/2005/8/layout/process2"/>
    <dgm:cxn modelId="{C19F37A3-5DEB-4A69-A3A7-8976B15B1545}" srcId="{87CCDE0A-0317-44B7-A4A4-5AA79A87566E}" destId="{7F318EE2-42FC-4916-9C21-E61FCE321DDE}" srcOrd="2" destOrd="0" parTransId="{7B707DBD-BCBD-4AFD-BCF2-789D89620A57}" sibTransId="{79FF0EAA-7153-4D88-A3A5-124DF3E38D51}"/>
    <dgm:cxn modelId="{00908DBB-5115-449B-A4F8-D23B3CFAFF45}" type="presOf" srcId="{84C738FF-30FE-4AD6-A094-F996023C6E68}" destId="{7830DA03-23B2-44CB-BD65-0182D07CA817}" srcOrd="1" destOrd="0" presId="urn:microsoft.com/office/officeart/2005/8/layout/process2"/>
    <dgm:cxn modelId="{A5B422C7-176C-4DDF-A588-8FB6A33304C4}" type="presOf" srcId="{84C738FF-30FE-4AD6-A094-F996023C6E68}" destId="{7E03A5EA-5557-4D8B-9A52-EB0B5AF70B16}" srcOrd="0" destOrd="0" presId="urn:microsoft.com/office/officeart/2005/8/layout/process2"/>
    <dgm:cxn modelId="{9FD7C1C7-C2D8-444D-9E96-FA35DB2620B2}" type="presOf" srcId="{1C429766-F6CC-409B-B0A3-1F53D5392794}" destId="{99825832-5763-4E6F-BC38-68BB859D9D53}" srcOrd="0" destOrd="0" presId="urn:microsoft.com/office/officeart/2005/8/layout/process2"/>
    <dgm:cxn modelId="{03D6C1DF-09C8-4157-A089-00C2BD418B83}" type="presOf" srcId="{9BE26413-98E6-4DB6-8718-7393672F2698}" destId="{513DD990-1BB9-46E5-9557-E430E4212515}" srcOrd="0" destOrd="0" presId="urn:microsoft.com/office/officeart/2005/8/layout/process2"/>
    <dgm:cxn modelId="{DA9FC4E3-C168-49B8-BCE0-186D0772B565}" srcId="{87CCDE0A-0317-44B7-A4A4-5AA79A87566E}" destId="{AD9DFD4A-83D6-4380-AF43-37B2BFC32550}" srcOrd="4" destOrd="0" parTransId="{F259B2E1-0AA7-467E-A1D7-FBF4B7B02175}" sibTransId="{650437CD-A4B8-4F9A-A5BF-2908215602CD}"/>
    <dgm:cxn modelId="{2D1E9FEB-5824-488D-B6E2-6D2CF65223E4}" type="presOf" srcId="{87CCDE0A-0317-44B7-A4A4-5AA79A87566E}" destId="{7D97164E-1D27-4259-9978-BD6ED2DE35F9}" srcOrd="0" destOrd="0" presId="urn:microsoft.com/office/officeart/2005/8/layout/process2"/>
    <dgm:cxn modelId="{099E85F1-E759-4DD3-8EFD-52D016DFB7FF}" type="presOf" srcId="{6C6D4852-BD76-4B39-813A-F0BEC6829C0F}" destId="{451ADD7A-8BF0-405C-BF43-9F13ADCCA687}" srcOrd="0" destOrd="0" presId="urn:microsoft.com/office/officeart/2005/8/layout/process2"/>
    <dgm:cxn modelId="{7E2F9DF4-F970-4FA2-80A6-B10A073EE7FF}" type="presOf" srcId="{5027906C-FE9B-4967-8936-7F6265B59A5F}" destId="{252BB273-4EDE-4B61-ACCF-817896D420CD}" srcOrd="1" destOrd="0" presId="urn:microsoft.com/office/officeart/2005/8/layout/process2"/>
    <dgm:cxn modelId="{A262CE81-8A2D-48AB-943D-C836036FFB45}" type="presParOf" srcId="{7D97164E-1D27-4259-9978-BD6ED2DE35F9}" destId="{99825832-5763-4E6F-BC38-68BB859D9D53}" srcOrd="0" destOrd="0" presId="urn:microsoft.com/office/officeart/2005/8/layout/process2"/>
    <dgm:cxn modelId="{36B1CDBE-0539-431D-A5B7-1194A4CFFAEF}" type="presParOf" srcId="{7D97164E-1D27-4259-9978-BD6ED2DE35F9}" destId="{7E03A5EA-5557-4D8B-9A52-EB0B5AF70B16}" srcOrd="1" destOrd="0" presId="urn:microsoft.com/office/officeart/2005/8/layout/process2"/>
    <dgm:cxn modelId="{5E764802-8821-4D2E-8232-7519A3164D2F}" type="presParOf" srcId="{7E03A5EA-5557-4D8B-9A52-EB0B5AF70B16}" destId="{7830DA03-23B2-44CB-BD65-0182D07CA817}" srcOrd="0" destOrd="0" presId="urn:microsoft.com/office/officeart/2005/8/layout/process2"/>
    <dgm:cxn modelId="{F3A430EE-AA74-434C-B063-2C65849B1EC0}" type="presParOf" srcId="{7D97164E-1D27-4259-9978-BD6ED2DE35F9}" destId="{513DD990-1BB9-46E5-9557-E430E4212515}" srcOrd="2" destOrd="0" presId="urn:microsoft.com/office/officeart/2005/8/layout/process2"/>
    <dgm:cxn modelId="{6D1A57A0-0799-4B14-9D67-B5EB79FC4611}" type="presParOf" srcId="{7D97164E-1D27-4259-9978-BD6ED2DE35F9}" destId="{9A79DC40-28CF-47AC-8A4F-C6F5AEDA6429}" srcOrd="3" destOrd="0" presId="urn:microsoft.com/office/officeart/2005/8/layout/process2"/>
    <dgm:cxn modelId="{4ECD40A5-D4BE-4C6F-92F1-3927E5A93879}" type="presParOf" srcId="{9A79DC40-28CF-47AC-8A4F-C6F5AEDA6429}" destId="{252BB273-4EDE-4B61-ACCF-817896D420CD}" srcOrd="0" destOrd="0" presId="urn:microsoft.com/office/officeart/2005/8/layout/process2"/>
    <dgm:cxn modelId="{35109E4F-C1BA-4DBD-B9C0-0D0CB31DC2B5}" type="presParOf" srcId="{7D97164E-1D27-4259-9978-BD6ED2DE35F9}" destId="{D0BEAFBD-A7E4-49D4-A39E-3FA9137BD041}" srcOrd="4" destOrd="0" presId="urn:microsoft.com/office/officeart/2005/8/layout/process2"/>
    <dgm:cxn modelId="{57510D57-2DCA-44F5-B81F-6338FDF2F67C}" type="presParOf" srcId="{7D97164E-1D27-4259-9978-BD6ED2DE35F9}" destId="{CEA1E65A-F673-44A3-8F11-E15BD758D9F3}" srcOrd="5" destOrd="0" presId="urn:microsoft.com/office/officeart/2005/8/layout/process2"/>
    <dgm:cxn modelId="{4BC7602C-4C76-4CDF-82F5-63D28883F579}" type="presParOf" srcId="{CEA1E65A-F673-44A3-8F11-E15BD758D9F3}" destId="{A9040C21-16EC-4953-BB1B-A0B01705B744}" srcOrd="0" destOrd="0" presId="urn:microsoft.com/office/officeart/2005/8/layout/process2"/>
    <dgm:cxn modelId="{2A66E867-B513-4664-98C6-488BB0781E6D}" type="presParOf" srcId="{7D97164E-1D27-4259-9978-BD6ED2DE35F9}" destId="{FD81C01A-AA4C-4895-9E76-94C07B3BC2C8}" srcOrd="6" destOrd="0" presId="urn:microsoft.com/office/officeart/2005/8/layout/process2"/>
    <dgm:cxn modelId="{01D2F06B-C7B0-48EC-A4EA-E4A5A50A9A16}" type="presParOf" srcId="{7D97164E-1D27-4259-9978-BD6ED2DE35F9}" destId="{C26C5F6E-89B7-4CDB-94F8-4BA4FB06D6BE}" srcOrd="7" destOrd="0" presId="urn:microsoft.com/office/officeart/2005/8/layout/process2"/>
    <dgm:cxn modelId="{99A93BDA-2911-4805-829E-85B2152AF4C4}" type="presParOf" srcId="{C26C5F6E-89B7-4CDB-94F8-4BA4FB06D6BE}" destId="{A3E5A96D-E608-4C4D-9A6B-A4F2CF92F2D2}" srcOrd="0" destOrd="0" presId="urn:microsoft.com/office/officeart/2005/8/layout/process2"/>
    <dgm:cxn modelId="{0BAC8DFD-36EA-4C28-A680-348442120EB7}" type="presParOf" srcId="{7D97164E-1D27-4259-9978-BD6ED2DE35F9}" destId="{8EAE4628-EB7C-42DB-8361-9EDD67A1040E}" srcOrd="8" destOrd="0" presId="urn:microsoft.com/office/officeart/2005/8/layout/process2"/>
    <dgm:cxn modelId="{3F099D0B-B751-4045-A503-EABBCB38CC82}" type="presParOf" srcId="{7D97164E-1D27-4259-9978-BD6ED2DE35F9}" destId="{6B944E00-041E-4364-BE5D-18FF2969D560}" srcOrd="9" destOrd="0" presId="urn:microsoft.com/office/officeart/2005/8/layout/process2"/>
    <dgm:cxn modelId="{90E6DA33-1CC8-49D9-B4AB-2DB082EEFC1D}" type="presParOf" srcId="{6B944E00-041E-4364-BE5D-18FF2969D560}" destId="{4E822B40-0022-4877-A9A0-340E2D0779AC}" srcOrd="0" destOrd="0" presId="urn:microsoft.com/office/officeart/2005/8/layout/process2"/>
    <dgm:cxn modelId="{E12BB8B8-B2A3-4958-971A-E581604EF03B}" type="presParOf" srcId="{7D97164E-1D27-4259-9978-BD6ED2DE35F9}" destId="{451ADD7A-8BF0-405C-BF43-9F13ADCCA687}" srcOrd="10" destOrd="0" presId="urn:microsoft.com/office/officeart/2005/8/layout/process2"/>
    <dgm:cxn modelId="{28AADC15-5156-49F4-A401-9DDBD00B6321}" type="presParOf" srcId="{7D97164E-1D27-4259-9978-BD6ED2DE35F9}" destId="{9373629E-FDAB-44C6-B6A0-FA72E7EE5150}" srcOrd="11" destOrd="0" presId="urn:microsoft.com/office/officeart/2005/8/layout/process2"/>
    <dgm:cxn modelId="{62293CAA-75F6-4BBD-ACD5-84C74C38331D}" type="presParOf" srcId="{9373629E-FDAB-44C6-B6A0-FA72E7EE5150}" destId="{5FDC2077-1FD8-419C-A9EF-267D4C37DFD9}" srcOrd="0" destOrd="0" presId="urn:microsoft.com/office/officeart/2005/8/layout/process2"/>
    <dgm:cxn modelId="{7ED6C75B-F7E9-40DB-ACD1-19B60DFB7098}" type="presParOf" srcId="{7D97164E-1D27-4259-9978-BD6ED2DE35F9}" destId="{3B17C458-10B9-44C8-835C-3C08079ACA84}" srcOrd="12"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25832-5763-4E6F-BC38-68BB859D9D53}">
      <dsp:nvSpPr>
        <dsp:cNvPr id="0" name=""/>
        <dsp:cNvSpPr/>
      </dsp:nvSpPr>
      <dsp:spPr>
        <a:xfrm>
          <a:off x="82450" y="2630"/>
          <a:ext cx="2725739" cy="411079"/>
        </a:xfrm>
        <a:prstGeom prst="ellipse">
          <a:avLst/>
        </a:prstGeom>
        <a:solidFill>
          <a:schemeClr val="accent3"/>
        </a:solidFill>
        <a:ln w="12700" cap="flat" cmpd="sng" algn="ctr">
          <a:solidFill>
            <a:schemeClr val="bg1">
              <a:lumMod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a:rPr>
            <a:t>Car node spawns a new Car</a:t>
          </a:r>
        </a:p>
      </dsp:txBody>
      <dsp:txXfrm>
        <a:off x="481625" y="62831"/>
        <a:ext cx="1927389" cy="290677"/>
      </dsp:txXfrm>
    </dsp:sp>
    <dsp:sp modelId="{7E03A5EA-5557-4D8B-9A52-EB0B5AF70B16}">
      <dsp:nvSpPr>
        <dsp:cNvPr id="0" name=""/>
        <dsp:cNvSpPr/>
      </dsp:nvSpPr>
      <dsp:spPr>
        <a:xfrm rot="5400000">
          <a:off x="1311914" y="475540"/>
          <a:ext cx="266811" cy="159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397360" y="422068"/>
        <a:ext cx="95919" cy="218852"/>
      </dsp:txXfrm>
    </dsp:sp>
    <dsp:sp modelId="{513DD990-1BB9-46E5-9557-E430E4212515}">
      <dsp:nvSpPr>
        <dsp:cNvPr id="0" name=""/>
        <dsp:cNvSpPr/>
      </dsp:nvSpPr>
      <dsp:spPr>
        <a:xfrm>
          <a:off x="0" y="697234"/>
          <a:ext cx="2890640" cy="442226"/>
        </a:xfrm>
        <a:prstGeom prst="roundRect">
          <a:avLst>
            <a:gd name="adj" fmla="val 10000"/>
          </a:avLst>
        </a:prstGeom>
        <a:solidFill>
          <a:schemeClr val="accent3"/>
        </a:solidFill>
        <a:ln w="12700" cap="flat" cmpd="sng" algn="ctr">
          <a:solidFill>
            <a:schemeClr val="bg1">
              <a:lumMod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a:rPr>
            <a:t>Path Generated by Naïve A* algorithm</a:t>
          </a:r>
          <a:endParaRPr lang="en-US" sz="1000" kern="1200"/>
        </a:p>
      </dsp:txBody>
      <dsp:txXfrm>
        <a:off x="12952" y="710186"/>
        <a:ext cx="2864736" cy="416322"/>
      </dsp:txXfrm>
    </dsp:sp>
    <dsp:sp modelId="{9A79DC40-28CF-47AC-8A4F-C6F5AEDA6429}">
      <dsp:nvSpPr>
        <dsp:cNvPr id="0" name=""/>
        <dsp:cNvSpPr/>
      </dsp:nvSpPr>
      <dsp:spPr>
        <a:xfrm rot="5400000">
          <a:off x="1358477" y="1151810"/>
          <a:ext cx="173684" cy="159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397360" y="1144901"/>
        <a:ext cx="95919" cy="125725"/>
      </dsp:txXfrm>
    </dsp:sp>
    <dsp:sp modelId="{D0BEAFBD-A7E4-49D4-A39E-3FA9137BD041}">
      <dsp:nvSpPr>
        <dsp:cNvPr id="0" name=""/>
        <dsp:cNvSpPr/>
      </dsp:nvSpPr>
      <dsp:spPr>
        <a:xfrm>
          <a:off x="-29237" y="1324025"/>
          <a:ext cx="2949115" cy="411079"/>
        </a:xfrm>
        <a:prstGeom prst="roundRect">
          <a:avLst>
            <a:gd name="adj" fmla="val 10000"/>
          </a:avLst>
        </a:prstGeom>
        <a:solidFill>
          <a:schemeClr val="accent3"/>
        </a:solidFill>
        <a:ln w="12700" cap="flat" cmpd="sng" algn="ctr">
          <a:solidFill>
            <a:schemeClr val="bg1">
              <a:lumMod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a:rPr>
            <a:t>Central Planner checks for collision</a:t>
          </a:r>
          <a:endParaRPr lang="en-US" sz="1000" kern="1200"/>
        </a:p>
      </dsp:txBody>
      <dsp:txXfrm>
        <a:off x="-17197" y="1336065"/>
        <a:ext cx="2925035" cy="386999"/>
      </dsp:txXfrm>
    </dsp:sp>
    <dsp:sp modelId="{CEA1E65A-F673-44A3-8F11-E15BD758D9F3}">
      <dsp:nvSpPr>
        <dsp:cNvPr id="0" name=""/>
        <dsp:cNvSpPr/>
      </dsp:nvSpPr>
      <dsp:spPr>
        <a:xfrm rot="5400000">
          <a:off x="1335196" y="1772195"/>
          <a:ext cx="220246" cy="159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397360" y="1742005"/>
        <a:ext cx="95919" cy="172287"/>
      </dsp:txXfrm>
    </dsp:sp>
    <dsp:sp modelId="{FD81C01A-AA4C-4895-9E76-94C07B3BC2C8}">
      <dsp:nvSpPr>
        <dsp:cNvPr id="0" name=""/>
        <dsp:cNvSpPr/>
      </dsp:nvSpPr>
      <dsp:spPr>
        <a:xfrm>
          <a:off x="14246" y="1969149"/>
          <a:ext cx="2862147" cy="411079"/>
        </a:xfrm>
        <a:prstGeom prst="roundRect">
          <a:avLst>
            <a:gd name="adj" fmla="val 10000"/>
          </a:avLst>
        </a:prstGeom>
        <a:solidFill>
          <a:schemeClr val="accent3"/>
        </a:solidFill>
        <a:ln w="12700" cap="flat" cmpd="sng" algn="ctr">
          <a:solidFill>
            <a:schemeClr val="bg1">
              <a:lumMod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a:rPr>
            <a:t>If collision: use prioritized safe interval planning </a:t>
          </a:r>
        </a:p>
      </dsp:txBody>
      <dsp:txXfrm>
        <a:off x="26286" y="1981189"/>
        <a:ext cx="2838067" cy="386999"/>
      </dsp:txXfrm>
    </dsp:sp>
    <dsp:sp modelId="{C26C5F6E-89B7-4CDB-94F8-4BA4FB06D6BE}">
      <dsp:nvSpPr>
        <dsp:cNvPr id="0" name=""/>
        <dsp:cNvSpPr/>
      </dsp:nvSpPr>
      <dsp:spPr>
        <a:xfrm rot="5400000">
          <a:off x="1335196" y="2417319"/>
          <a:ext cx="220246" cy="159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397360" y="2387129"/>
        <a:ext cx="95919" cy="172287"/>
      </dsp:txXfrm>
    </dsp:sp>
    <dsp:sp modelId="{8EAE4628-EB7C-42DB-8361-9EDD67A1040E}">
      <dsp:nvSpPr>
        <dsp:cNvPr id="0" name=""/>
        <dsp:cNvSpPr/>
      </dsp:nvSpPr>
      <dsp:spPr>
        <a:xfrm>
          <a:off x="5544" y="2614273"/>
          <a:ext cx="2879551" cy="411079"/>
        </a:xfrm>
        <a:prstGeom prst="roundRect">
          <a:avLst>
            <a:gd name="adj" fmla="val 10000"/>
          </a:avLst>
        </a:prstGeom>
        <a:solidFill>
          <a:schemeClr val="accent3"/>
        </a:solidFill>
        <a:ln w="12700" cap="flat" cmpd="sng" algn="ctr">
          <a:solidFill>
            <a:schemeClr val="bg1">
              <a:lumMod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a:rPr>
            <a:t>Check for collision again</a:t>
          </a:r>
        </a:p>
      </dsp:txBody>
      <dsp:txXfrm>
        <a:off x="17584" y="2626313"/>
        <a:ext cx="2855471" cy="386999"/>
      </dsp:txXfrm>
    </dsp:sp>
    <dsp:sp modelId="{6B944E00-041E-4364-BE5D-18FF2969D560}">
      <dsp:nvSpPr>
        <dsp:cNvPr id="0" name=""/>
        <dsp:cNvSpPr/>
      </dsp:nvSpPr>
      <dsp:spPr>
        <a:xfrm rot="5400000">
          <a:off x="1335196" y="3062443"/>
          <a:ext cx="220246" cy="159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397360" y="3032253"/>
        <a:ext cx="95919" cy="172287"/>
      </dsp:txXfrm>
    </dsp:sp>
    <dsp:sp modelId="{451ADD7A-8BF0-405C-BF43-9F13ADCCA687}">
      <dsp:nvSpPr>
        <dsp:cNvPr id="0" name=""/>
        <dsp:cNvSpPr/>
      </dsp:nvSpPr>
      <dsp:spPr>
        <a:xfrm>
          <a:off x="75107" y="3259398"/>
          <a:ext cx="2740424" cy="468088"/>
        </a:xfrm>
        <a:prstGeom prst="roundRect">
          <a:avLst>
            <a:gd name="adj" fmla="val 10000"/>
          </a:avLst>
        </a:prstGeom>
        <a:solidFill>
          <a:schemeClr val="accent3"/>
        </a:solidFill>
        <a:ln w="12700" cap="flat" cmpd="sng" algn="ctr">
          <a:solidFill>
            <a:schemeClr val="bg1">
              <a:lumMod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a:rPr>
            <a:t>If collision: use path recalculation algorithm</a:t>
          </a:r>
          <a:endParaRPr lang="en-US" sz="1000" kern="1200"/>
        </a:p>
      </dsp:txBody>
      <dsp:txXfrm>
        <a:off x="88817" y="3273108"/>
        <a:ext cx="2713004" cy="440668"/>
      </dsp:txXfrm>
    </dsp:sp>
    <dsp:sp modelId="{9373629E-FDAB-44C6-B6A0-FA72E7EE5150}">
      <dsp:nvSpPr>
        <dsp:cNvPr id="0" name=""/>
        <dsp:cNvSpPr/>
      </dsp:nvSpPr>
      <dsp:spPr>
        <a:xfrm rot="5400000">
          <a:off x="1335196" y="3764576"/>
          <a:ext cx="220246" cy="159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397360" y="3734386"/>
        <a:ext cx="95919" cy="172287"/>
      </dsp:txXfrm>
    </dsp:sp>
    <dsp:sp modelId="{3B17C458-10B9-44C8-835C-3C08079ACA84}">
      <dsp:nvSpPr>
        <dsp:cNvPr id="0" name=""/>
        <dsp:cNvSpPr/>
      </dsp:nvSpPr>
      <dsp:spPr>
        <a:xfrm>
          <a:off x="101196" y="3961530"/>
          <a:ext cx="2688247" cy="468088"/>
        </a:xfrm>
        <a:prstGeom prst="ellipse">
          <a:avLst/>
        </a:prstGeom>
        <a:solidFill>
          <a:schemeClr val="accent3"/>
        </a:solidFill>
        <a:ln w="12700" cap="flat" cmpd="sng" algn="ctr">
          <a:solidFill>
            <a:schemeClr val="bg1">
              <a:lumMod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a:rPr>
            <a:t>Send the path to Car node</a:t>
          </a:r>
        </a:p>
      </dsp:txBody>
      <dsp:txXfrm>
        <a:off x="494881" y="4030080"/>
        <a:ext cx="1900877" cy="3309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12aa89cd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112aa89cd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Currently Autonomous Vehicles have their individual motion planners and collision detection and avoidance systems. They plan their trajectories from start to end and all the computation is performed locally. These systems are viable currently because not all vehicles are autonomous, but once all the vehicles on our roads become autonomous, there will be a need for a more sophisticated system. This can provide a faster, safter, more efficient path for all the vehicles. Such systems can also currently be found in modern Multi-Robot autonomous warehouses used by companies like Amazon. </a:t>
            </a:r>
            <a:endParaRPr lang="en-US"/>
          </a:p>
          <a:p>
            <a:pPr marL="0" indent="0">
              <a:buNone/>
            </a:pPr>
            <a:r>
              <a:rPr lang="en-IN" b="1"/>
              <a:t>Change Audio</a:t>
            </a:r>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112aa89cd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112aa89cd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Naive Centralized planner:        </a:t>
            </a:r>
          </a:p>
          <a:p>
            <a:r>
              <a:rPr lang="en-US"/>
              <a:t>The Naive planner acts as a baseline to compare the performance of the algorithms. In this algorithm the centralized planner does not check for collisions and take any preventive measures for solving any conflicts. It uses an A* algorithm to plan paths for multiple cars. </a:t>
            </a:r>
          </a:p>
          <a:p>
            <a:r>
              <a:rPr lang="en-US"/>
              <a:t>Centralized planner with prioritized safe-interval planning:        </a:t>
            </a:r>
          </a:p>
          <a:p>
            <a:r>
              <a:rPr lang="en-US"/>
              <a:t>This planner reduces the velocity of the obstacles when the cars are on the path to collision. It showed better performance than the Naive algorithm with lesser collisions and more cars reaching safely home.        </a:t>
            </a:r>
          </a:p>
          <a:p>
            <a:r>
              <a:rPr lang="en-US"/>
              <a:t>Combinational Centralized planner with prioritized safe-interval and path recalculation:        </a:t>
            </a:r>
          </a:p>
          <a:p>
            <a:r>
              <a:rPr lang="en-US"/>
              <a:t>This planner reduces velocity and if necessary recalculates the whole path so that there is no collision. This algorithms is the most efficient algorithm. With very less collisions even when the traffic is very high.</a:t>
            </a:r>
            <a:endParaRPr lang="en-IN"/>
          </a:p>
        </p:txBody>
      </p:sp>
    </p:spTree>
    <p:extLst>
      <p:ext uri="{BB962C8B-B14F-4D97-AF65-F5344CB8AC3E}">
        <p14:creationId xmlns:p14="http://schemas.microsoft.com/office/powerpoint/2010/main" val="218117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Naive Centralized planner:        </a:t>
            </a:r>
          </a:p>
          <a:p>
            <a:r>
              <a:rPr lang="en-US"/>
              <a:t>The Naive planner acts as a baseline to compare the performance of the algorithms. In this algorithm the centralized planner does not check for collisions and take any preventive measures for solving any conflicts. It uses an A* algorithm to plan paths for multiple cars. </a:t>
            </a:r>
          </a:p>
          <a:p>
            <a:r>
              <a:rPr lang="en-US"/>
              <a:t>Centralized planner with prioritized safe-interval planning:        </a:t>
            </a:r>
          </a:p>
          <a:p>
            <a:r>
              <a:rPr lang="en-US"/>
              <a:t>This planner reduces the velocity of the obstacles when the cars are on the path to collision. It showed better performance than the Naive algorithm with lesser collisions and more cars reaching safely home.        </a:t>
            </a:r>
          </a:p>
          <a:p>
            <a:r>
              <a:rPr lang="en-US"/>
              <a:t>Combinational Centralized planner with prioritized safe-interval and path recalculation:        </a:t>
            </a:r>
          </a:p>
          <a:p>
            <a:r>
              <a:rPr lang="en-US"/>
              <a:t>This planner reduces velocity and if necessary recalculates the whole path so that there is no collision. This algorithms is the most efficient algorithm. With very less collisions even when the traffic is very high.</a:t>
            </a:r>
            <a:endParaRPr lang="en-IN"/>
          </a:p>
        </p:txBody>
      </p:sp>
    </p:spTree>
    <p:extLst>
      <p:ext uri="{BB962C8B-B14F-4D97-AF65-F5344CB8AC3E}">
        <p14:creationId xmlns:p14="http://schemas.microsoft.com/office/powerpoint/2010/main" val="4184313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a:t>The simulation environment was developed using </a:t>
            </a:r>
            <a:r>
              <a:rPr lang="en-IN" err="1"/>
              <a:t>pygame</a:t>
            </a:r>
            <a:r>
              <a:rPr lang="en-IN"/>
              <a:t>. The green yellow blue and red nodes are houses and factories which act as a start or goal point for a car. Cars randomly generate from them and terminate at them. This simulation environment works seamlessly to take input for multiple cars and give a dynamically changing simulation as required for our project. The </a:t>
            </a:r>
            <a:r>
              <a:rPr lang="en-IN" err="1"/>
              <a:t>gray</a:t>
            </a:r>
            <a:r>
              <a:rPr lang="en-IN"/>
              <a:t> lines represent the routes which are two way. The routes are designed in a way that there are multiple intersections and possibilities for collisions which enables check the efficiency of the algorithms designed.</a:t>
            </a:r>
          </a:p>
        </p:txBody>
      </p:sp>
    </p:spTree>
    <p:extLst>
      <p:ext uri="{BB962C8B-B14F-4D97-AF65-F5344CB8AC3E}">
        <p14:creationId xmlns:p14="http://schemas.microsoft.com/office/powerpoint/2010/main" val="420946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12aa89cd4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112aa89cd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There are 4 main components to the ROS structure.</a:t>
            </a:r>
          </a:p>
          <a:p>
            <a:pPr>
              <a:buNone/>
            </a:pPr>
            <a:r>
              <a:rPr lang="en-US"/>
              <a:t>Planner Server</a:t>
            </a:r>
          </a:p>
          <a:p>
            <a:pPr>
              <a:buNone/>
            </a:pPr>
            <a:r>
              <a:rPr lang="en-US"/>
              <a:t>    Car Client</a:t>
            </a:r>
          </a:p>
          <a:p>
            <a:pPr>
              <a:buNone/>
            </a:pPr>
            <a:r>
              <a:rPr lang="en-US"/>
              <a:t>    Car Publisher</a:t>
            </a:r>
          </a:p>
          <a:p>
            <a:pPr marL="0" indent="0">
              <a:buNone/>
            </a:pPr>
            <a:r>
              <a:rPr lang="en-US"/>
              <a:t>    Simulator Subscriber</a:t>
            </a:r>
          </a:p>
          <a:p>
            <a:pPr>
              <a:buNone/>
            </a:pPr>
            <a:r>
              <a:rPr lang="en-US"/>
              <a:t>The planner server gets the start and goal destination from the car node, it is then passed on to the </a:t>
            </a:r>
            <a:r>
              <a:rPr lang="en-US" err="1"/>
              <a:t>centralised</a:t>
            </a:r>
            <a:r>
              <a:rPr lang="en-US"/>
              <a:t> path planner which keeps track of the cars and their positions, as described above.</a:t>
            </a:r>
          </a:p>
          <a:p>
            <a:pPr>
              <a:buNone/>
            </a:pPr>
            <a:r>
              <a:rPr lang="en-US"/>
              <a:t>It further generates the whole path from the A* Path planner. </a:t>
            </a:r>
          </a:p>
          <a:p>
            <a:pPr>
              <a:buNone/>
            </a:pPr>
            <a:r>
              <a:rPr lang="en-US"/>
              <a:t>It returns the path to the car node which requested the path.</a:t>
            </a:r>
          </a:p>
          <a:p>
            <a:pPr>
              <a:buNone/>
            </a:pPr>
            <a:r>
              <a:rPr lang="en-US"/>
              <a:t> </a:t>
            </a:r>
          </a:p>
          <a:p>
            <a:pPr>
              <a:buNone/>
            </a:pPr>
            <a:r>
              <a:rPr lang="en-US"/>
              <a:t>Every car has a node created with at a random time, the car node acts as a client to the planner server, sending it the start node and required goal node with its ID, and receives the path planned from the global planner. Using the local planner it further traverse in the environment and publishes the current positions at each time step with car ID to the topic car\_simulator. Further once the car has reached its destination without collision or encounters a collision the same information is passed to the </a:t>
            </a:r>
            <a:r>
              <a:rPr lang="en-US" err="1"/>
              <a:t>centralised</a:t>
            </a:r>
            <a:r>
              <a:rPr lang="en-US"/>
              <a:t> planner using a car\_status topic.</a:t>
            </a:r>
          </a:p>
          <a:p>
            <a:pPr>
              <a:buNone/>
            </a:pPr>
            <a:r>
              <a:rPr lang="en-US"/>
              <a:t> </a:t>
            </a:r>
          </a:p>
          <a:p>
            <a:pPr>
              <a:buNone/>
            </a:pPr>
            <a:r>
              <a:rPr lang="en-US"/>
              <a:t>The Simulator node subscribes to the car\_simulator topic on which every car publishes its current position and ID, using the car IDs it simulates each and every car in the simulator environment. </a:t>
            </a:r>
          </a:p>
          <a:p>
            <a:pPr marL="0" indent="0">
              <a:buNone/>
            </a:pPr>
            <a:endParaRPr lang="en-US"/>
          </a:p>
        </p:txBody>
      </p:sp>
    </p:spTree>
    <p:extLst>
      <p:ext uri="{BB962C8B-B14F-4D97-AF65-F5344CB8AC3E}">
        <p14:creationId xmlns:p14="http://schemas.microsoft.com/office/powerpoint/2010/main" val="3441283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1"/>
              <a:t>Mention here why PSO was not tried</a:t>
            </a:r>
          </a:p>
          <a:p>
            <a:endParaRPr lang="en-IN" b="1"/>
          </a:p>
        </p:txBody>
      </p:sp>
    </p:spTree>
    <p:extLst>
      <p:ext uri="{BB962C8B-B14F-4D97-AF65-F5344CB8AC3E}">
        <p14:creationId xmlns:p14="http://schemas.microsoft.com/office/powerpoint/2010/main" val="1256353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12aa89cd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112aa89cd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microsoft.com/office/2007/relationships/media" Target="../media/media13.m4a"/><Relationship Id="rId7" Type="http://schemas.openxmlformats.org/officeDocument/2006/relationships/image" Target="../media/image1.png"/><Relationship Id="rId2" Type="http://schemas.microsoft.com/office/2007/relationships/media" Target="../media/media12.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slideLayout" Target="../slideLayouts/slideLayout3.xml"/><Relationship Id="rId4" Type="http://schemas.openxmlformats.org/officeDocument/2006/relationships/audio" Target="../media/media13.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microsoft.com/office/2007/relationships/media" Target="../media/media9.m4a"/><Relationship Id="rId7" Type="http://schemas.openxmlformats.org/officeDocument/2006/relationships/image" Target="../media/image1.png"/><Relationship Id="rId2" Type="http://schemas.microsoft.com/office/2007/relationships/media" Target="../media/media8.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slideLayout" Target="../slideLayouts/slideLayout3.xml"/><Relationship Id="rId4" Type="http://schemas.openxmlformats.org/officeDocument/2006/relationships/audio" Target="../media/media9.m4a"/></Relationships>
</file>

<file path=ppt/slides/_rels/slide9.xml.rels><?xml version="1.0" encoding="UTF-8" standalone="yes"?>
<Relationships xmlns="http://schemas.openxmlformats.org/package/2006/relationships"><Relationship Id="rId3" Type="http://schemas.microsoft.com/office/2007/relationships/media" Target="../media/media11.m4a"/><Relationship Id="rId7" Type="http://schemas.openxmlformats.org/officeDocument/2006/relationships/image" Target="../media/image1.png"/><Relationship Id="rId2" Type="http://schemas.microsoft.com/office/2007/relationships/media" Target="../media/media10.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slideLayout" Target="../slideLayouts/slideLayout3.xml"/><Relationship Id="rId4" Type="http://schemas.openxmlformats.org/officeDocument/2006/relationships/audio" Target="../media/media11.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92200" y="919700"/>
            <a:ext cx="5888400" cy="2381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3200"/>
              <a:t>Centralized </a:t>
            </a:r>
            <a:endParaRPr sz="3200"/>
          </a:p>
          <a:p>
            <a:pPr marL="0" lvl="0" indent="0" algn="l" rtl="0">
              <a:lnSpc>
                <a:spcPct val="115000"/>
              </a:lnSpc>
              <a:spcBef>
                <a:spcPts val="0"/>
              </a:spcBef>
              <a:spcAft>
                <a:spcPts val="0"/>
              </a:spcAft>
              <a:buSzPts val="990"/>
              <a:buNone/>
            </a:pPr>
            <a:r>
              <a:rPr lang="en" sz="3200"/>
              <a:t>Motion Planning for Autonomous Vehicles in a City Grid</a:t>
            </a:r>
            <a:endParaRPr sz="3200"/>
          </a:p>
        </p:txBody>
      </p:sp>
      <p:sp>
        <p:nvSpPr>
          <p:cNvPr id="135" name="Google Shape;135;p13"/>
          <p:cNvSpPr txBox="1">
            <a:spLocks noGrp="1"/>
          </p:cNvSpPr>
          <p:nvPr>
            <p:ph type="subTitle" idx="1"/>
          </p:nvPr>
        </p:nvSpPr>
        <p:spPr>
          <a:xfrm>
            <a:off x="3092200" y="3480025"/>
            <a:ext cx="4141200" cy="1367400"/>
          </a:xfrm>
          <a:prstGeom prst="rect">
            <a:avLst/>
          </a:prstGeom>
        </p:spPr>
        <p:txBody>
          <a:bodyPr spcFirstLastPara="1" wrap="square" lIns="91425" tIns="91425" rIns="91425" bIns="91425" anchor="t" anchorCtr="0">
            <a:normAutofit fontScale="85000" lnSpcReduction="20000"/>
          </a:bodyPr>
          <a:lstStyle/>
          <a:p>
            <a:pPr marL="0" lvl="0" indent="0" algn="l" rtl="0">
              <a:lnSpc>
                <a:spcPct val="200000"/>
              </a:lnSpc>
              <a:spcBef>
                <a:spcPts val="0"/>
              </a:spcBef>
              <a:spcAft>
                <a:spcPts val="0"/>
              </a:spcAft>
              <a:buNone/>
            </a:pPr>
            <a:r>
              <a:rPr lang="en" sz="1600"/>
              <a:t>Rushikesh Deshmukh</a:t>
            </a:r>
            <a:endParaRPr sz="1600"/>
          </a:p>
          <a:p>
            <a:pPr marL="0" lvl="0" indent="0" algn="l" rtl="0">
              <a:lnSpc>
                <a:spcPct val="200000"/>
              </a:lnSpc>
              <a:spcBef>
                <a:spcPts val="0"/>
              </a:spcBef>
              <a:spcAft>
                <a:spcPts val="0"/>
              </a:spcAft>
              <a:buNone/>
            </a:pPr>
            <a:r>
              <a:rPr lang="en" sz="1600"/>
              <a:t>Piyush Malpure</a:t>
            </a:r>
            <a:endParaRPr sz="1600"/>
          </a:p>
          <a:p>
            <a:pPr marL="0" lvl="0" indent="0" algn="l" rtl="0">
              <a:lnSpc>
                <a:spcPct val="200000"/>
              </a:lnSpc>
              <a:spcBef>
                <a:spcPts val="0"/>
              </a:spcBef>
              <a:spcAft>
                <a:spcPts val="0"/>
              </a:spcAft>
              <a:buNone/>
            </a:pPr>
            <a:r>
              <a:rPr lang="en" sz="1600"/>
              <a:t>Harin Vashi</a:t>
            </a:r>
            <a:endParaRPr sz="1600"/>
          </a:p>
        </p:txBody>
      </p:sp>
      <p:pic>
        <p:nvPicPr>
          <p:cNvPr id="5" name="Audio 4">
            <a:hlinkClick r:id="" action="ppaction://media"/>
            <a:extLst>
              <a:ext uri="{FF2B5EF4-FFF2-40B4-BE49-F238E27FC236}">
                <a16:creationId xmlns:a16="http://schemas.microsoft.com/office/drawing/2014/main" id="{955FD341-9E43-16C8-20B7-8052564B49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965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2278-5303-421D-9AF6-7D347075888A}"/>
              </a:ext>
            </a:extLst>
          </p:cNvPr>
          <p:cNvSpPr>
            <a:spLocks noGrp="1"/>
          </p:cNvSpPr>
          <p:nvPr>
            <p:ph type="title"/>
          </p:nvPr>
        </p:nvSpPr>
        <p:spPr>
          <a:xfrm>
            <a:off x="1297499" y="393750"/>
            <a:ext cx="7484191" cy="914100"/>
          </a:xfrm>
        </p:spPr>
        <p:txBody>
          <a:bodyPr>
            <a:normAutofit/>
          </a:bodyPr>
          <a:lstStyle/>
          <a:p>
            <a:r>
              <a:rPr lang="en-IN" sz="3400"/>
              <a:t>Results - Combinational Planner</a:t>
            </a:r>
          </a:p>
        </p:txBody>
      </p:sp>
      <p:pic>
        <p:nvPicPr>
          <p:cNvPr id="3" name="2022-05-02 02-25-48">
            <a:hlinkClick r:id="" action="ppaction://media"/>
            <a:extLst>
              <a:ext uri="{FF2B5EF4-FFF2-40B4-BE49-F238E27FC236}">
                <a16:creationId xmlns:a16="http://schemas.microsoft.com/office/drawing/2014/main" id="{6C40EE07-35AE-6DAC-C8CC-EE9C481F5856}"/>
              </a:ext>
            </a:extLst>
          </p:cNvPr>
          <p:cNvPicPr>
            <a:picLocks noChangeAspect="1"/>
          </p:cNvPicPr>
          <p:nvPr>
            <a:videoFile r:link="rId1"/>
            <p:extLst>
              <p:ext uri="{DAA4B4D4-6D71-4841-9C94-3DE7FCFB9230}">
                <p14:media xmlns:p14="http://schemas.microsoft.com/office/powerpoint/2010/main" r:embed="rId2">
                  <p14:trim st="9424" end="12795"/>
                </p14:media>
              </p:ext>
            </p:extLst>
          </p:nvPr>
        </p:nvPicPr>
        <p:blipFill rotWithShape="1">
          <a:blip r:embed="rId6"/>
          <a:srcRect l="3168" t="8898" r="3432" b="9003"/>
          <a:stretch/>
        </p:blipFill>
        <p:spPr>
          <a:xfrm>
            <a:off x="685800" y="1139882"/>
            <a:ext cx="7772400" cy="3842976"/>
          </a:xfrm>
          <a:prstGeom prst="rect">
            <a:avLst/>
          </a:prstGeom>
        </p:spPr>
      </p:pic>
      <p:pic>
        <p:nvPicPr>
          <p:cNvPr id="4" name="Audio 3">
            <a:hlinkClick r:id="" action="ppaction://media"/>
            <a:extLst>
              <a:ext uri="{FF2B5EF4-FFF2-40B4-BE49-F238E27FC236}">
                <a16:creationId xmlns:a16="http://schemas.microsoft.com/office/drawing/2014/main" id="{AECCB4A1-CD7A-4D88-B487-5B24CDAF505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725312884"/>
      </p:ext>
    </p:extLst>
  </p:cSld>
  <p:clrMapOvr>
    <a:masterClrMapping/>
  </p:clrMapOvr>
  <p:transition spd="slow" advTm="3559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17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after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16"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1" objId="3"/>
        <p14:stopEvt time="35476"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E111E2-17A9-EADA-3D8E-A13C3D7B5F09}"/>
              </a:ext>
            </a:extLst>
          </p:cNvPr>
          <p:cNvSpPr>
            <a:spLocks noGrp="1"/>
          </p:cNvSpPr>
          <p:nvPr>
            <p:ph type="title"/>
          </p:nvPr>
        </p:nvSpPr>
        <p:spPr>
          <a:xfrm>
            <a:off x="1297499" y="393750"/>
            <a:ext cx="7484191" cy="914100"/>
          </a:xfrm>
        </p:spPr>
        <p:txBody>
          <a:bodyPr>
            <a:normAutofit/>
          </a:bodyPr>
          <a:lstStyle/>
          <a:p>
            <a:r>
              <a:rPr lang="en-IN" sz="3400"/>
              <a:t>Performance</a:t>
            </a:r>
          </a:p>
        </p:txBody>
      </p:sp>
      <p:pic>
        <p:nvPicPr>
          <p:cNvPr id="7" name="Picture 6" descr="Chart, bar chart&#10;&#10;Description automatically generated">
            <a:extLst>
              <a:ext uri="{FF2B5EF4-FFF2-40B4-BE49-F238E27FC236}">
                <a16:creationId xmlns:a16="http://schemas.microsoft.com/office/drawing/2014/main" id="{10D76CA8-9809-58C2-2B7C-1E6F2529545D}"/>
              </a:ext>
            </a:extLst>
          </p:cNvPr>
          <p:cNvPicPr>
            <a:picLocks noChangeAspect="1"/>
          </p:cNvPicPr>
          <p:nvPr/>
        </p:nvPicPr>
        <p:blipFill>
          <a:blip r:embed="rId4"/>
          <a:stretch>
            <a:fillRect/>
          </a:stretch>
        </p:blipFill>
        <p:spPr>
          <a:xfrm>
            <a:off x="1067844" y="1200808"/>
            <a:ext cx="7008311" cy="3768953"/>
          </a:xfrm>
          <a:prstGeom prst="rect">
            <a:avLst/>
          </a:prstGeom>
        </p:spPr>
      </p:pic>
      <p:pic>
        <p:nvPicPr>
          <p:cNvPr id="5" name="Audio 4">
            <a:hlinkClick r:id="" action="ppaction://media"/>
            <a:extLst>
              <a:ext uri="{FF2B5EF4-FFF2-40B4-BE49-F238E27FC236}">
                <a16:creationId xmlns:a16="http://schemas.microsoft.com/office/drawing/2014/main" id="{126C5020-52E5-4BE6-BC55-C3C328A522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552417682"/>
      </p:ext>
    </p:extLst>
  </p:cSld>
  <p:clrMapOvr>
    <a:masterClrMapping/>
  </p:clrMapOvr>
  <p:transition spd="slow" advTm="2743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6D989BDE-3457-F8D5-73A2-5A57AF299DC1}"/>
              </a:ext>
            </a:extLst>
          </p:cNvPr>
          <p:cNvPicPr>
            <a:picLocks noChangeAspect="1"/>
          </p:cNvPicPr>
          <p:nvPr/>
        </p:nvPicPr>
        <p:blipFill>
          <a:blip r:embed="rId4"/>
          <a:stretch>
            <a:fillRect/>
          </a:stretch>
        </p:blipFill>
        <p:spPr>
          <a:xfrm>
            <a:off x="1127726" y="1119643"/>
            <a:ext cx="6888547" cy="3887623"/>
          </a:xfrm>
          <a:prstGeom prst="rect">
            <a:avLst/>
          </a:prstGeom>
        </p:spPr>
      </p:pic>
      <p:sp>
        <p:nvSpPr>
          <p:cNvPr id="10" name="Title 1">
            <a:extLst>
              <a:ext uri="{FF2B5EF4-FFF2-40B4-BE49-F238E27FC236}">
                <a16:creationId xmlns:a16="http://schemas.microsoft.com/office/drawing/2014/main" id="{FA49DD52-100F-5EB1-CA46-9E291E515905}"/>
              </a:ext>
            </a:extLst>
          </p:cNvPr>
          <p:cNvSpPr>
            <a:spLocks noGrp="1"/>
          </p:cNvSpPr>
          <p:nvPr>
            <p:ph type="title"/>
          </p:nvPr>
        </p:nvSpPr>
        <p:spPr>
          <a:xfrm>
            <a:off x="1297499" y="393750"/>
            <a:ext cx="7484191" cy="914100"/>
          </a:xfrm>
        </p:spPr>
        <p:txBody>
          <a:bodyPr>
            <a:normAutofit/>
          </a:bodyPr>
          <a:lstStyle/>
          <a:p>
            <a:r>
              <a:rPr lang="en-IN" sz="3400"/>
              <a:t>Performance</a:t>
            </a:r>
          </a:p>
        </p:txBody>
      </p:sp>
      <p:pic>
        <p:nvPicPr>
          <p:cNvPr id="2" name="Audio 1">
            <a:hlinkClick r:id="" action="ppaction://media"/>
            <a:extLst>
              <a:ext uri="{FF2B5EF4-FFF2-40B4-BE49-F238E27FC236}">
                <a16:creationId xmlns:a16="http://schemas.microsoft.com/office/drawing/2014/main" id="{973656FB-F291-4F79-B986-5FD2BD881A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327096058"/>
      </p:ext>
    </p:extLst>
  </p:cSld>
  <p:clrMapOvr>
    <a:masterClrMapping/>
  </p:clrMapOvr>
  <p:transition spd="slow" advTm="1728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FFBA-C0F5-41A6-8B3D-B6B22578948B}"/>
              </a:ext>
            </a:extLst>
          </p:cNvPr>
          <p:cNvSpPr>
            <a:spLocks noGrp="1"/>
          </p:cNvSpPr>
          <p:nvPr>
            <p:ph type="title"/>
          </p:nvPr>
        </p:nvSpPr>
        <p:spPr/>
        <p:txBody>
          <a:bodyPr>
            <a:normAutofit/>
          </a:bodyPr>
          <a:lstStyle/>
          <a:p>
            <a:r>
              <a:rPr lang="en-IN" sz="3400"/>
              <a:t>Discussion</a:t>
            </a:r>
          </a:p>
        </p:txBody>
      </p:sp>
      <p:sp>
        <p:nvSpPr>
          <p:cNvPr id="3" name="Text Placeholder 2">
            <a:extLst>
              <a:ext uri="{FF2B5EF4-FFF2-40B4-BE49-F238E27FC236}">
                <a16:creationId xmlns:a16="http://schemas.microsoft.com/office/drawing/2014/main" id="{780C8D5E-7EC0-467D-B5DB-56C030E778C8}"/>
              </a:ext>
            </a:extLst>
          </p:cNvPr>
          <p:cNvSpPr>
            <a:spLocks noGrp="1"/>
          </p:cNvSpPr>
          <p:nvPr>
            <p:ph type="body" idx="1"/>
          </p:nvPr>
        </p:nvSpPr>
        <p:spPr>
          <a:xfrm>
            <a:off x="948906" y="1009291"/>
            <a:ext cx="7703388" cy="3740459"/>
          </a:xfrm>
        </p:spPr>
        <p:txBody>
          <a:bodyPr>
            <a:normAutofit/>
          </a:bodyPr>
          <a:lstStyle/>
          <a:p>
            <a:pPr indent="-317500">
              <a:lnSpc>
                <a:spcPct val="120000"/>
              </a:lnSpc>
              <a:spcBef>
                <a:spcPts val="600"/>
              </a:spcBef>
              <a:spcAft>
                <a:spcPts val="600"/>
              </a:spcAft>
              <a:buSzPts val="1400"/>
            </a:pPr>
            <a:r>
              <a:rPr lang="en-IN" sz="1400"/>
              <a:t>Prioritized Safe Interval Planning works just as good  as Combinational Planning Algorithm, and it doesn't change the optimal path. It fails to avoid head-on collision.</a:t>
            </a:r>
            <a:endParaRPr lang="en-US" sz="1400"/>
          </a:p>
          <a:p>
            <a:pPr indent="-317500">
              <a:lnSpc>
                <a:spcPct val="120000"/>
              </a:lnSpc>
              <a:spcBef>
                <a:spcPts val="600"/>
              </a:spcBef>
              <a:spcAft>
                <a:spcPts val="600"/>
              </a:spcAft>
              <a:buSzPts val="1400"/>
            </a:pPr>
            <a:r>
              <a:rPr lang="en-IN" sz="1400"/>
              <a:t>Combinational Planning algorithm is computationally heavy and is needed just in case of head-on collision. It finds alternative path that is suboptimal.</a:t>
            </a:r>
          </a:p>
          <a:p>
            <a:pPr indent="-317500">
              <a:lnSpc>
                <a:spcPct val="120000"/>
              </a:lnSpc>
              <a:spcBef>
                <a:spcPts val="600"/>
              </a:spcBef>
              <a:spcAft>
                <a:spcPts val="600"/>
              </a:spcAft>
              <a:buSzPts val="1400"/>
            </a:pPr>
            <a:r>
              <a:rPr lang="en-IN" sz="1400"/>
              <a:t>The centralized planner designed here finds whole path in one go and this method has a lot of limitations on expansion. As the traffic flow increases, handling and planning the whole path is computationally heavy. Instead, if path is planned in sections of fixed small duration would work better. </a:t>
            </a:r>
          </a:p>
          <a:p>
            <a:pPr indent="-317500">
              <a:lnSpc>
                <a:spcPct val="120000"/>
              </a:lnSpc>
              <a:spcBef>
                <a:spcPts val="600"/>
              </a:spcBef>
              <a:spcAft>
                <a:spcPts val="600"/>
              </a:spcAft>
              <a:buSzPts val="1400"/>
            </a:pPr>
            <a:r>
              <a:rPr lang="en-IN" sz="1400"/>
              <a:t>This project will benefit from exploring metaheuristic </a:t>
            </a:r>
            <a:r>
              <a:rPr lang="en-IN" sz="1400" err="1"/>
              <a:t>algorthims</a:t>
            </a:r>
            <a:r>
              <a:rPr lang="en-IN" sz="1400"/>
              <a:t> like PSO, GW </a:t>
            </a:r>
            <a:r>
              <a:rPr lang="en-IN" sz="1400" err="1"/>
              <a:t>algorithm,etc</a:t>
            </a:r>
            <a:r>
              <a:rPr lang="en-IN" sz="1400"/>
              <a:t> because metaheuristic algorithm takes priority, fuel level, speed, time spent on road to find the optimal solutions for all.</a:t>
            </a:r>
          </a:p>
        </p:txBody>
      </p:sp>
      <p:pic>
        <p:nvPicPr>
          <p:cNvPr id="7" name="Audio 6">
            <a:hlinkClick r:id="" action="ppaction://media"/>
            <a:extLst>
              <a:ext uri="{FF2B5EF4-FFF2-40B4-BE49-F238E27FC236}">
                <a16:creationId xmlns:a16="http://schemas.microsoft.com/office/drawing/2014/main" id="{15518CF1-8CE3-4841-A755-2B74F68FB1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197360618"/>
      </p:ext>
    </p:extLst>
  </p:cSld>
  <p:clrMapOvr>
    <a:masterClrMapping/>
  </p:clrMapOvr>
  <p:transition spd="slow" advTm="11758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823850" y="2019475"/>
            <a:ext cx="5697300" cy="1300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 You!</a:t>
            </a:r>
            <a:endParaRPr/>
          </a:p>
        </p:txBody>
      </p:sp>
      <p:sp>
        <p:nvSpPr>
          <p:cNvPr id="165" name="Google Shape;165;p18"/>
          <p:cNvSpPr txBox="1">
            <a:spLocks noGrp="1"/>
          </p:cNvSpPr>
          <p:nvPr>
            <p:ph type="body" idx="1"/>
          </p:nvPr>
        </p:nvSpPr>
        <p:spPr>
          <a:xfrm>
            <a:off x="823850" y="3745299"/>
            <a:ext cx="4776000" cy="1218900"/>
          </a:xfrm>
          <a:prstGeom prst="rect">
            <a:avLst/>
          </a:prstGeom>
        </p:spPr>
        <p:txBody>
          <a:bodyPr spcFirstLastPara="1" wrap="square" lIns="91425" tIns="91425" rIns="91425" bIns="91425" anchor="b" anchorCtr="0">
            <a:normAutofit/>
          </a:bodyPr>
          <a:lstStyle/>
          <a:p>
            <a:pPr marL="0" lvl="0" indent="0" algn="l" rtl="0">
              <a:spcBef>
                <a:spcPts val="0"/>
              </a:spcBef>
              <a:spcAft>
                <a:spcPts val="1200"/>
              </a:spcAft>
              <a:buNone/>
            </a:pPr>
            <a:r>
              <a:rPr lang="en"/>
              <a:t>TL;DR: Cars go vroom; they no go boom</a:t>
            </a:r>
            <a:endParaRPr/>
          </a:p>
        </p:txBody>
      </p:sp>
      <p:pic>
        <p:nvPicPr>
          <p:cNvPr id="2" name="Audio 1">
            <a:hlinkClick r:id="" action="ppaction://media"/>
            <a:extLst>
              <a:ext uri="{FF2B5EF4-FFF2-40B4-BE49-F238E27FC236}">
                <a16:creationId xmlns:a16="http://schemas.microsoft.com/office/drawing/2014/main" id="{EEE26FF6-8084-4343-B6BB-9B3DCC2651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595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1"/>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400"/>
              <a:t>Concept</a:t>
            </a:r>
            <a:endParaRPr sz="3400"/>
          </a:p>
        </p:txBody>
      </p:sp>
      <p:sp>
        <p:nvSpPr>
          <p:cNvPr id="147" name="Google Shape;147;p15"/>
          <p:cNvSpPr txBox="1">
            <a:spLocks noGrp="1"/>
          </p:cNvSpPr>
          <p:nvPr>
            <p:ph type="body" idx="1"/>
          </p:nvPr>
        </p:nvSpPr>
        <p:spPr>
          <a:xfrm>
            <a:off x="807600" y="1000124"/>
            <a:ext cx="8217454" cy="3958452"/>
          </a:xfrm>
          <a:prstGeom prst="rect">
            <a:avLst/>
          </a:prstGeom>
        </p:spPr>
        <p:txBody>
          <a:bodyPr spcFirstLastPara="1" wrap="square" lIns="91425" tIns="91425" rIns="91425" bIns="91425" anchor="ctr" anchorCtr="0">
            <a:noAutofit/>
          </a:bodyPr>
          <a:lstStyle/>
          <a:p>
            <a:pPr marL="457200" lvl="0" indent="-317500" algn="l" rtl="0">
              <a:lnSpc>
                <a:spcPct val="150000"/>
              </a:lnSpc>
              <a:spcAft>
                <a:spcPts val="500"/>
              </a:spcAft>
              <a:buSzPts val="1400"/>
              <a:buChar char="●"/>
            </a:pPr>
            <a:r>
              <a:rPr lang="en-US" sz="1400"/>
              <a:t>Over this decade, Autonomous Vehicles (AVs) are going to become increasingly predominant</a:t>
            </a:r>
          </a:p>
          <a:p>
            <a:pPr marL="457200" lvl="0" indent="-317500" algn="l" rtl="0">
              <a:lnSpc>
                <a:spcPct val="150000"/>
              </a:lnSpc>
              <a:spcAft>
                <a:spcPts val="500"/>
              </a:spcAft>
              <a:buSzPts val="1400"/>
              <a:buChar char="●"/>
            </a:pPr>
            <a:r>
              <a:rPr lang="en-US" sz="1400"/>
              <a:t>Traffic Management for AVs allows for coordinated control of the traffic</a:t>
            </a:r>
          </a:p>
          <a:p>
            <a:pPr marL="457200" lvl="0" indent="-317500" algn="l" rtl="0">
              <a:lnSpc>
                <a:spcPct val="150000"/>
              </a:lnSpc>
              <a:spcAft>
                <a:spcPts val="500"/>
              </a:spcAft>
              <a:buSzPts val="1400"/>
              <a:buChar char="●"/>
            </a:pPr>
            <a:r>
              <a:rPr lang="en" sz="1400"/>
              <a:t>There are motion planners for individual AVs that can plan trajectories from a start to end point and there are collision detection and avoidance systems in place that perform local planning</a:t>
            </a:r>
            <a:endParaRPr lang="en-IN" sz="1400"/>
          </a:p>
          <a:p>
            <a:pPr marL="457200" lvl="0" indent="-317500" algn="l" rtl="0">
              <a:lnSpc>
                <a:spcPct val="150000"/>
              </a:lnSpc>
              <a:spcAft>
                <a:spcPts val="500"/>
              </a:spcAft>
              <a:buSzPts val="1400"/>
              <a:buChar char="●"/>
            </a:pPr>
            <a:r>
              <a:rPr lang="en-US" sz="1400"/>
              <a:t>Th</a:t>
            </a:r>
            <a:r>
              <a:rPr lang="en" sz="1400"/>
              <a:t>ese are not sufficient or sophisticated enough to coordinate their motion when interacting with multiples AVs.</a:t>
            </a:r>
            <a:endParaRPr lang="en-IN" sz="1400"/>
          </a:p>
          <a:p>
            <a:pPr marL="457200" lvl="0" indent="-317500" algn="l" rtl="0">
              <a:lnSpc>
                <a:spcPct val="150000"/>
              </a:lnSpc>
              <a:spcAft>
                <a:spcPts val="500"/>
              </a:spcAft>
              <a:buSzPts val="1400"/>
              <a:buChar char="●"/>
            </a:pPr>
            <a:r>
              <a:rPr lang="en" sz="1400"/>
              <a:t>This leads to suboptimal trajectories, deadlocks, or mismanagement of Emergency vehicles</a:t>
            </a:r>
          </a:p>
          <a:p>
            <a:pPr marL="457200" lvl="0" indent="-317500" algn="l" rtl="0">
              <a:lnSpc>
                <a:spcPct val="150000"/>
              </a:lnSpc>
              <a:spcAft>
                <a:spcPts val="500"/>
              </a:spcAft>
              <a:buSzPts val="1400"/>
              <a:buChar char="●"/>
            </a:pPr>
            <a:r>
              <a:rPr lang="en" sz="1400"/>
              <a:t>Instead of using red lights at intersections, we vary the paths and velocities to avoid vehicles coming together</a:t>
            </a:r>
          </a:p>
        </p:txBody>
      </p:sp>
      <p:pic>
        <p:nvPicPr>
          <p:cNvPr id="6" name="Audio 5">
            <a:hlinkClick r:id="" action="ppaction://media"/>
            <a:extLst>
              <a:ext uri="{FF2B5EF4-FFF2-40B4-BE49-F238E27FC236}">
                <a16:creationId xmlns:a16="http://schemas.microsoft.com/office/drawing/2014/main" id="{D2B5D445-3BFD-9113-9943-8A61F13435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3379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400"/>
              <a:t>Methods</a:t>
            </a:r>
            <a:endParaRPr sz="3400"/>
          </a:p>
        </p:txBody>
      </p:sp>
      <p:sp>
        <p:nvSpPr>
          <p:cNvPr id="153" name="Google Shape;153;p16"/>
          <p:cNvSpPr txBox="1">
            <a:spLocks noGrp="1"/>
          </p:cNvSpPr>
          <p:nvPr>
            <p:ph type="body" idx="1"/>
          </p:nvPr>
        </p:nvSpPr>
        <p:spPr>
          <a:xfrm>
            <a:off x="1297499" y="1000125"/>
            <a:ext cx="7318677" cy="3673800"/>
          </a:xfrm>
          <a:prstGeom prst="rect">
            <a:avLst/>
          </a:prstGeom>
        </p:spPr>
        <p:txBody>
          <a:bodyPr spcFirstLastPara="1" wrap="square" lIns="91425" tIns="91425" rIns="91425" bIns="91425" anchor="ctr" anchorCtr="0">
            <a:normAutofit fontScale="92500"/>
          </a:bodyPr>
          <a:lstStyle/>
          <a:p>
            <a:pPr marL="0" lvl="0" indent="0" algn="l" rtl="0">
              <a:spcBef>
                <a:spcPts val="1000"/>
              </a:spcBef>
              <a:spcAft>
                <a:spcPts val="0"/>
              </a:spcAft>
              <a:buNone/>
            </a:pPr>
            <a:r>
              <a:rPr lang="en" sz="1600"/>
              <a:t>Desired Features:</a:t>
            </a:r>
          </a:p>
          <a:p>
            <a:pPr marL="457200" lvl="0" indent="-317500" algn="l" rtl="0">
              <a:spcBef>
                <a:spcPts val="1000"/>
              </a:spcBef>
              <a:spcAft>
                <a:spcPts val="0"/>
              </a:spcAft>
              <a:buSzPts val="1400"/>
              <a:buChar char="●"/>
            </a:pPr>
            <a:r>
              <a:rPr lang="en" sz="1600"/>
              <a:t>Optimal Motion Planning for multi-robot systems (AVs)</a:t>
            </a:r>
          </a:p>
          <a:p>
            <a:pPr marL="457200" lvl="0" indent="-317500" algn="l" rtl="0">
              <a:spcBef>
                <a:spcPts val="1000"/>
              </a:spcBef>
              <a:spcAft>
                <a:spcPts val="0"/>
              </a:spcAft>
              <a:buSzPts val="1400"/>
              <a:buChar char="●"/>
            </a:pPr>
            <a:r>
              <a:rPr lang="en" sz="1600"/>
              <a:t>Avoidance of deadlock situation and easy traffic flow through the city grid</a:t>
            </a:r>
            <a:endParaRPr sz="1600"/>
          </a:p>
          <a:p>
            <a:pPr marL="457200" lvl="0" indent="-317500" algn="l" rtl="0">
              <a:spcBef>
                <a:spcPts val="1000"/>
              </a:spcBef>
              <a:spcAft>
                <a:spcPts val="0"/>
              </a:spcAft>
              <a:buSzPts val="1400"/>
              <a:buChar char="●"/>
            </a:pPr>
            <a:r>
              <a:rPr lang="en" sz="1600"/>
              <a:t>Prioritization for emergency vehicles</a:t>
            </a:r>
            <a:endParaRPr sz="1600"/>
          </a:p>
          <a:p>
            <a:pPr marL="0" lvl="0" indent="0" algn="l" rtl="0">
              <a:spcBef>
                <a:spcPts val="1000"/>
              </a:spcBef>
              <a:spcAft>
                <a:spcPts val="0"/>
              </a:spcAft>
              <a:buNone/>
            </a:pPr>
            <a:r>
              <a:rPr lang="en" sz="1600"/>
              <a:t>Assumptions:</a:t>
            </a:r>
            <a:endParaRPr sz="1600"/>
          </a:p>
          <a:p>
            <a:pPr marL="457200" lvl="0" indent="-317500" algn="l" rtl="0">
              <a:spcBef>
                <a:spcPts val="1000"/>
              </a:spcBef>
              <a:spcAft>
                <a:spcPts val="0"/>
              </a:spcAft>
              <a:buSzPts val="1400"/>
              <a:buChar char="●"/>
            </a:pPr>
            <a:r>
              <a:rPr lang="en" sz="1600"/>
              <a:t>All roads are </a:t>
            </a:r>
            <a:r>
              <a:rPr lang="en-US" sz="1600"/>
              <a:t>bidirectional</a:t>
            </a:r>
            <a:endParaRPr sz="1600"/>
          </a:p>
          <a:p>
            <a:pPr marL="457200" lvl="0" indent="-317500" algn="l" rtl="0">
              <a:spcBef>
                <a:spcPts val="1000"/>
              </a:spcBef>
              <a:spcAft>
                <a:spcPts val="0"/>
              </a:spcAft>
              <a:buSzPts val="1400"/>
              <a:buChar char="●"/>
            </a:pPr>
            <a:r>
              <a:rPr lang="en" sz="1600"/>
              <a:t>Vehicles have discreet speed levels</a:t>
            </a:r>
            <a:endParaRPr sz="1600"/>
          </a:p>
          <a:p>
            <a:pPr marL="457200" lvl="0" indent="-317500" algn="l" rtl="0">
              <a:spcBef>
                <a:spcPts val="1000"/>
              </a:spcBef>
              <a:spcAft>
                <a:spcPts val="1500"/>
              </a:spcAft>
              <a:buSzPts val="1400"/>
              <a:buChar char="●"/>
            </a:pPr>
            <a:r>
              <a:rPr lang="en" sz="1600"/>
              <a:t>Vehicles have a limited fuel level, which reduces as per the length of the path </a:t>
            </a:r>
            <a:endParaRPr sz="1600"/>
          </a:p>
        </p:txBody>
      </p:sp>
      <p:pic>
        <p:nvPicPr>
          <p:cNvPr id="3" name="Audio 2">
            <a:hlinkClick r:id="" action="ppaction://media"/>
            <a:extLst>
              <a:ext uri="{FF2B5EF4-FFF2-40B4-BE49-F238E27FC236}">
                <a16:creationId xmlns:a16="http://schemas.microsoft.com/office/drawing/2014/main" id="{A21E3ACC-B0B2-3BC8-4844-F30B8161D0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3267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411D56-B074-5929-8AE8-92DB548B8C58}"/>
              </a:ext>
            </a:extLst>
          </p:cNvPr>
          <p:cNvPicPr>
            <a:picLocks noChangeAspect="1"/>
          </p:cNvPicPr>
          <p:nvPr/>
        </p:nvPicPr>
        <p:blipFill>
          <a:blip r:embed="rId5"/>
          <a:stretch>
            <a:fillRect/>
          </a:stretch>
        </p:blipFill>
        <p:spPr>
          <a:xfrm>
            <a:off x="1578635" y="1528518"/>
            <a:ext cx="6340414" cy="3293583"/>
          </a:xfrm>
          <a:prstGeom prst="rect">
            <a:avLst/>
          </a:prstGeom>
        </p:spPr>
      </p:pic>
      <p:sp>
        <p:nvSpPr>
          <p:cNvPr id="6" name="Title 1">
            <a:extLst>
              <a:ext uri="{FF2B5EF4-FFF2-40B4-BE49-F238E27FC236}">
                <a16:creationId xmlns:a16="http://schemas.microsoft.com/office/drawing/2014/main" id="{77283391-73C5-469E-B2E9-77A1BDA2D7F8}"/>
              </a:ext>
            </a:extLst>
          </p:cNvPr>
          <p:cNvSpPr>
            <a:spLocks noGrp="1"/>
          </p:cNvSpPr>
          <p:nvPr>
            <p:ph type="title"/>
          </p:nvPr>
        </p:nvSpPr>
        <p:spPr>
          <a:xfrm>
            <a:off x="1297500" y="393750"/>
            <a:ext cx="7038900" cy="914100"/>
          </a:xfrm>
        </p:spPr>
        <p:txBody>
          <a:bodyPr>
            <a:noAutofit/>
          </a:bodyPr>
          <a:lstStyle/>
          <a:p>
            <a:r>
              <a:rPr lang="en-IN" sz="3400"/>
              <a:t>Modified A*</a:t>
            </a:r>
          </a:p>
        </p:txBody>
      </p:sp>
      <p:pic>
        <p:nvPicPr>
          <p:cNvPr id="8" name="Picture 7">
            <a:extLst>
              <a:ext uri="{FF2B5EF4-FFF2-40B4-BE49-F238E27FC236}">
                <a16:creationId xmlns:a16="http://schemas.microsoft.com/office/drawing/2014/main" id="{9B198933-52D7-214F-FD44-630620D1B4B5}"/>
              </a:ext>
            </a:extLst>
          </p:cNvPr>
          <p:cNvPicPr>
            <a:picLocks noChangeAspect="1"/>
          </p:cNvPicPr>
          <p:nvPr/>
        </p:nvPicPr>
        <p:blipFill rotWithShape="1">
          <a:blip r:embed="rId6"/>
          <a:srcRect l="847" r="806"/>
          <a:stretch/>
        </p:blipFill>
        <p:spPr>
          <a:xfrm>
            <a:off x="1578635" y="1528518"/>
            <a:ext cx="6400800" cy="3259617"/>
          </a:xfrm>
          <a:prstGeom prst="rect">
            <a:avLst/>
          </a:prstGeom>
        </p:spPr>
      </p:pic>
      <p:sp>
        <p:nvSpPr>
          <p:cNvPr id="11" name="Oval 10">
            <a:extLst>
              <a:ext uri="{FF2B5EF4-FFF2-40B4-BE49-F238E27FC236}">
                <a16:creationId xmlns:a16="http://schemas.microsoft.com/office/drawing/2014/main" id="{173855AA-B390-4056-4529-47758571F451}"/>
              </a:ext>
            </a:extLst>
          </p:cNvPr>
          <p:cNvSpPr/>
          <p:nvPr/>
        </p:nvSpPr>
        <p:spPr>
          <a:xfrm>
            <a:off x="5158596" y="4382218"/>
            <a:ext cx="336430" cy="301924"/>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7DD4A7D9-486C-767F-5ECE-F3576871B4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585907629"/>
      </p:ext>
    </p:extLst>
  </p:cSld>
  <p:clrMapOvr>
    <a:masterClrMapping/>
  </p:clrMapOvr>
  <p:transition spd="slow" advTm="1600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7"/>
                </p:tgtEl>
              </p:cMediaNode>
            </p:audio>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C7A6D7-B982-4705-BDA5-1DD2CF528783}"/>
              </a:ext>
            </a:extLst>
          </p:cNvPr>
          <p:cNvSpPr>
            <a:spLocks noGrp="1"/>
          </p:cNvSpPr>
          <p:nvPr>
            <p:ph type="body" idx="1"/>
          </p:nvPr>
        </p:nvSpPr>
        <p:spPr>
          <a:xfrm>
            <a:off x="491706" y="1568331"/>
            <a:ext cx="5197128" cy="3135211"/>
          </a:xfrm>
        </p:spPr>
        <p:txBody>
          <a:bodyPr anchor="ctr">
            <a:normAutofit/>
          </a:bodyPr>
          <a:lstStyle/>
          <a:p>
            <a:pPr marL="146050" indent="0" algn="l">
              <a:spcAft>
                <a:spcPts val="1000"/>
              </a:spcAft>
              <a:buNone/>
            </a:pPr>
            <a:r>
              <a:rPr lang="en-US" sz="1800">
                <a:latin typeface="NimbusRomNo9L-Regu"/>
              </a:rPr>
              <a:t>3 approaches are implemented:</a:t>
            </a:r>
          </a:p>
          <a:p>
            <a:pPr marL="946150" lvl="1" indent="-342900">
              <a:spcAft>
                <a:spcPts val="1000"/>
              </a:spcAft>
              <a:buAutoNum type="arabicPeriod"/>
            </a:pPr>
            <a:r>
              <a:rPr lang="en-US" sz="1600" b="0" i="0" u="none" strike="noStrike" baseline="0">
                <a:latin typeface="NimbusRomNo9L-Regu"/>
              </a:rPr>
              <a:t>Naïve  Centralized Planner</a:t>
            </a:r>
          </a:p>
          <a:p>
            <a:pPr marL="946150" lvl="1" indent="-342900">
              <a:spcAft>
                <a:spcPts val="1000"/>
              </a:spcAft>
              <a:buAutoNum type="arabicPeriod"/>
            </a:pPr>
            <a:r>
              <a:rPr lang="en-US" sz="1600">
                <a:latin typeface="NimbusRomNo9L-Regu"/>
              </a:rPr>
              <a:t>2. Centralized planner with prioritized safe-interval planning</a:t>
            </a:r>
          </a:p>
          <a:p>
            <a:pPr marL="946150" lvl="1" indent="-342900">
              <a:spcAft>
                <a:spcPts val="1000"/>
              </a:spcAft>
              <a:buAutoNum type="arabicPeriod"/>
            </a:pPr>
            <a:r>
              <a:rPr lang="en-US" sz="1600" b="0" i="0" u="none" strike="noStrike" baseline="0">
                <a:latin typeface="NimbusRomNo9L-Regu"/>
              </a:rPr>
              <a:t>3. Combinational Centralized planner with prioritized safe-interval and path recalculation</a:t>
            </a:r>
          </a:p>
        </p:txBody>
      </p:sp>
      <p:sp>
        <p:nvSpPr>
          <p:cNvPr id="6" name="Title 1">
            <a:extLst>
              <a:ext uri="{FF2B5EF4-FFF2-40B4-BE49-F238E27FC236}">
                <a16:creationId xmlns:a16="http://schemas.microsoft.com/office/drawing/2014/main" id="{77283391-73C5-469E-B2E9-77A1BDA2D7F8}"/>
              </a:ext>
            </a:extLst>
          </p:cNvPr>
          <p:cNvSpPr>
            <a:spLocks noGrp="1"/>
          </p:cNvSpPr>
          <p:nvPr>
            <p:ph type="title"/>
          </p:nvPr>
        </p:nvSpPr>
        <p:spPr>
          <a:xfrm>
            <a:off x="1297500" y="393750"/>
            <a:ext cx="7038900" cy="914100"/>
          </a:xfrm>
        </p:spPr>
        <p:txBody>
          <a:bodyPr>
            <a:noAutofit/>
          </a:bodyPr>
          <a:lstStyle/>
          <a:p>
            <a:r>
              <a:rPr lang="en-IN" sz="3400"/>
              <a:t>Centralized Planner</a:t>
            </a:r>
          </a:p>
        </p:txBody>
      </p:sp>
      <p:graphicFrame>
        <p:nvGraphicFramePr>
          <p:cNvPr id="4" name="Diagram 4">
            <a:extLst>
              <a:ext uri="{FF2B5EF4-FFF2-40B4-BE49-F238E27FC236}">
                <a16:creationId xmlns:a16="http://schemas.microsoft.com/office/drawing/2014/main" id="{7585E6A6-E863-DEF3-496B-6C7F0123DF58}"/>
              </a:ext>
            </a:extLst>
          </p:cNvPr>
          <p:cNvGraphicFramePr/>
          <p:nvPr>
            <p:extLst>
              <p:ext uri="{D42A27DB-BD31-4B8C-83A1-F6EECF244321}">
                <p14:modId xmlns:p14="http://schemas.microsoft.com/office/powerpoint/2010/main" val="3827249199"/>
              </p:ext>
            </p:extLst>
          </p:nvPr>
        </p:nvGraphicFramePr>
        <p:xfrm>
          <a:off x="5963345" y="471388"/>
          <a:ext cx="2890640" cy="44322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7FF1998D-9E3B-41C2-98D7-69CDA5DF243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443681985"/>
      </p:ext>
    </p:extLst>
  </p:cSld>
  <p:clrMapOvr>
    <a:masterClrMapping/>
  </p:clrMapOvr>
  <p:transition spd="slow" advTm="13972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2E1E1-950D-4B9C-A984-7A5A46F5D3E4}"/>
              </a:ext>
            </a:extLst>
          </p:cNvPr>
          <p:cNvSpPr>
            <a:spLocks noGrp="1"/>
          </p:cNvSpPr>
          <p:nvPr>
            <p:ph type="title"/>
          </p:nvPr>
        </p:nvSpPr>
        <p:spPr/>
        <p:txBody>
          <a:bodyPr>
            <a:normAutofit/>
          </a:bodyPr>
          <a:lstStyle/>
          <a:p>
            <a:r>
              <a:rPr lang="en-IN" sz="3400"/>
              <a:t>Simulation Environment</a:t>
            </a:r>
          </a:p>
        </p:txBody>
      </p:sp>
      <p:pic>
        <p:nvPicPr>
          <p:cNvPr id="5" name="Picture 4">
            <a:extLst>
              <a:ext uri="{FF2B5EF4-FFF2-40B4-BE49-F238E27FC236}">
                <a16:creationId xmlns:a16="http://schemas.microsoft.com/office/drawing/2014/main" id="{AEDA3CAA-B5E6-4B51-8A91-D30C38AB6C51}"/>
              </a:ext>
            </a:extLst>
          </p:cNvPr>
          <p:cNvPicPr>
            <a:picLocks noChangeAspect="1"/>
          </p:cNvPicPr>
          <p:nvPr/>
        </p:nvPicPr>
        <p:blipFill rotWithShape="1">
          <a:blip r:embed="rId5"/>
          <a:srcRect t="4339"/>
          <a:stretch/>
        </p:blipFill>
        <p:spPr>
          <a:xfrm>
            <a:off x="1297500" y="1246180"/>
            <a:ext cx="7206738" cy="3596237"/>
          </a:xfrm>
          <a:prstGeom prst="rect">
            <a:avLst/>
          </a:prstGeom>
        </p:spPr>
      </p:pic>
      <p:pic>
        <p:nvPicPr>
          <p:cNvPr id="3" name="Audio 2">
            <a:hlinkClick r:id="" action="ppaction://media"/>
            <a:extLst>
              <a:ext uri="{FF2B5EF4-FFF2-40B4-BE49-F238E27FC236}">
                <a16:creationId xmlns:a16="http://schemas.microsoft.com/office/drawing/2014/main" id="{3CE2589B-4897-4099-A6FA-C5CF12C3F1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060223870"/>
      </p:ext>
    </p:extLst>
  </p:cSld>
  <p:clrMapOvr>
    <a:masterClrMapping/>
  </p:clrMapOvr>
  <p:transition spd="slow" advTm="5678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r>
              <a:rPr lang="en" sz="3400"/>
              <a:t>ROS Structure</a:t>
            </a:r>
            <a:endParaRPr sz="3400"/>
          </a:p>
        </p:txBody>
      </p:sp>
      <p:pic>
        <p:nvPicPr>
          <p:cNvPr id="4" name="Picture 3">
            <a:extLst>
              <a:ext uri="{FF2B5EF4-FFF2-40B4-BE49-F238E27FC236}">
                <a16:creationId xmlns:a16="http://schemas.microsoft.com/office/drawing/2014/main" id="{E41A4848-53ED-C90F-D57A-3C0FE538B925}"/>
              </a:ext>
            </a:extLst>
          </p:cNvPr>
          <p:cNvPicPr>
            <a:picLocks noChangeAspect="1"/>
          </p:cNvPicPr>
          <p:nvPr/>
        </p:nvPicPr>
        <p:blipFill>
          <a:blip r:embed="rId5"/>
          <a:stretch>
            <a:fillRect/>
          </a:stretch>
        </p:blipFill>
        <p:spPr>
          <a:xfrm>
            <a:off x="2575751" y="1173950"/>
            <a:ext cx="3992497" cy="3575800"/>
          </a:xfrm>
          <a:prstGeom prst="rect">
            <a:avLst/>
          </a:prstGeom>
        </p:spPr>
      </p:pic>
      <p:pic>
        <p:nvPicPr>
          <p:cNvPr id="5" name="Audio 4">
            <a:hlinkClick r:id="" action="ppaction://media"/>
            <a:extLst>
              <a:ext uri="{FF2B5EF4-FFF2-40B4-BE49-F238E27FC236}">
                <a16:creationId xmlns:a16="http://schemas.microsoft.com/office/drawing/2014/main" id="{411A761D-06BB-44E5-84C4-55EDBC8DF4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622695403"/>
      </p:ext>
    </p:extLst>
  </p:cSld>
  <p:clrMapOvr>
    <a:masterClrMapping/>
  </p:clrMapOvr>
  <p:transition spd="slow" advTm="11595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2278-5303-421D-9AF6-7D347075888A}"/>
              </a:ext>
            </a:extLst>
          </p:cNvPr>
          <p:cNvSpPr>
            <a:spLocks noGrp="1"/>
          </p:cNvSpPr>
          <p:nvPr>
            <p:ph type="title"/>
          </p:nvPr>
        </p:nvSpPr>
        <p:spPr/>
        <p:txBody>
          <a:bodyPr>
            <a:normAutofit/>
          </a:bodyPr>
          <a:lstStyle/>
          <a:p>
            <a:r>
              <a:rPr lang="en-IN" sz="3400"/>
              <a:t>Results - Naïve </a:t>
            </a:r>
          </a:p>
        </p:txBody>
      </p:sp>
      <p:pic>
        <p:nvPicPr>
          <p:cNvPr id="3" name="2022-05-02 02-22-38">
            <a:hlinkClick r:id="" action="ppaction://media"/>
            <a:extLst>
              <a:ext uri="{FF2B5EF4-FFF2-40B4-BE49-F238E27FC236}">
                <a16:creationId xmlns:a16="http://schemas.microsoft.com/office/drawing/2014/main" id="{B28C60F2-0FA3-6422-52FC-ED2408D8D95A}"/>
              </a:ext>
            </a:extLst>
          </p:cNvPr>
          <p:cNvPicPr>
            <a:picLocks noChangeAspect="1"/>
          </p:cNvPicPr>
          <p:nvPr>
            <a:videoFile r:link="rId1"/>
            <p:extLst>
              <p:ext uri="{DAA4B4D4-6D71-4841-9C94-3DE7FCFB9230}">
                <p14:media xmlns:p14="http://schemas.microsoft.com/office/powerpoint/2010/main" r:embed="rId2">
                  <p14:trim st="6400" end="3404"/>
                </p14:media>
              </p:ext>
            </p:extLst>
          </p:nvPr>
        </p:nvPicPr>
        <p:blipFill rotWithShape="1">
          <a:blip r:embed="rId6"/>
          <a:srcRect l="3582" t="8991" r="3580" b="9233"/>
          <a:stretch/>
        </p:blipFill>
        <p:spPr>
          <a:xfrm>
            <a:off x="685800" y="1130060"/>
            <a:ext cx="7772400" cy="3851031"/>
          </a:xfrm>
          <a:prstGeom prst="rect">
            <a:avLst/>
          </a:prstGeom>
        </p:spPr>
      </p:pic>
      <p:pic>
        <p:nvPicPr>
          <p:cNvPr id="8" name="Audio 7">
            <a:hlinkClick r:id="" action="ppaction://media"/>
            <a:extLst>
              <a:ext uri="{FF2B5EF4-FFF2-40B4-BE49-F238E27FC236}">
                <a16:creationId xmlns:a16="http://schemas.microsoft.com/office/drawing/2014/main" id="{C81D4A24-8ECD-4C8E-80E8-3C4345860725}"/>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044595136"/>
      </p:ext>
    </p:extLst>
  </p:cSld>
  <p:clrMapOvr>
    <a:masterClrMapping/>
  </p:clrMapOvr>
  <p:transition spd="slow" advTm="2411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568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after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16"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8" objId="3"/>
        <p14:pauseEvt time="24085" objId="3"/>
        <p14:stopEvt time="24085"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2278-5303-421D-9AF6-7D347075888A}"/>
              </a:ext>
            </a:extLst>
          </p:cNvPr>
          <p:cNvSpPr>
            <a:spLocks noGrp="1"/>
          </p:cNvSpPr>
          <p:nvPr>
            <p:ph type="title"/>
          </p:nvPr>
        </p:nvSpPr>
        <p:spPr>
          <a:xfrm>
            <a:off x="1297500" y="393750"/>
            <a:ext cx="7846500" cy="914100"/>
          </a:xfrm>
        </p:spPr>
        <p:txBody>
          <a:bodyPr>
            <a:normAutofit/>
          </a:bodyPr>
          <a:lstStyle/>
          <a:p>
            <a:r>
              <a:rPr lang="en-IN" sz="3400"/>
              <a:t>Results - PSIP</a:t>
            </a:r>
          </a:p>
        </p:txBody>
      </p:sp>
      <p:pic>
        <p:nvPicPr>
          <p:cNvPr id="3" name="2022-05-02 02-24-07">
            <a:hlinkClick r:id="" action="ppaction://media"/>
            <a:extLst>
              <a:ext uri="{FF2B5EF4-FFF2-40B4-BE49-F238E27FC236}">
                <a16:creationId xmlns:a16="http://schemas.microsoft.com/office/drawing/2014/main" id="{27E95311-12C1-40AD-8D4C-43B3A5E5E309}"/>
              </a:ext>
            </a:extLst>
          </p:cNvPr>
          <p:cNvPicPr>
            <a:picLocks noChangeAspect="1"/>
          </p:cNvPicPr>
          <p:nvPr>
            <a:videoFile r:link="rId1"/>
            <p:extLst>
              <p:ext uri="{DAA4B4D4-6D71-4841-9C94-3DE7FCFB9230}">
                <p14:media xmlns:p14="http://schemas.microsoft.com/office/powerpoint/2010/main" r:embed="rId2">
                  <p14:trim st="21376" end="17972"/>
                </p14:media>
              </p:ext>
            </p:extLst>
          </p:nvPr>
        </p:nvPicPr>
        <p:blipFill rotWithShape="1">
          <a:blip r:embed="rId6"/>
          <a:srcRect l="3289" t="8667" r="3229" b="8199"/>
          <a:stretch/>
        </p:blipFill>
        <p:spPr>
          <a:xfrm>
            <a:off x="685800" y="1111233"/>
            <a:ext cx="7772400" cy="3887952"/>
          </a:xfrm>
          <a:prstGeom prst="rect">
            <a:avLst/>
          </a:prstGeom>
        </p:spPr>
      </p:pic>
      <p:pic>
        <p:nvPicPr>
          <p:cNvPr id="6" name="Audio 5">
            <a:hlinkClick r:id="" action="ppaction://media"/>
            <a:extLst>
              <a:ext uri="{FF2B5EF4-FFF2-40B4-BE49-F238E27FC236}">
                <a16:creationId xmlns:a16="http://schemas.microsoft.com/office/drawing/2014/main" id="{DFFDEABE-A0BA-457F-851E-553D061E4ED1}"/>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565743208"/>
      </p:ext>
    </p:extLst>
  </p:cSld>
  <p:clrMapOvr>
    <a:masterClrMapping/>
  </p:clrMapOvr>
  <p:transition spd="slow" advTm="3049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56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after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16"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0" objId="3"/>
        <p14:stopEvt time="30375" objId="3"/>
      </p14:showEvtLst>
    </p:ext>
  </p:extLst>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F4AB715CD7D348B9EB6F7EE0CE87AF" ma:contentTypeVersion="12" ma:contentTypeDescription="Create a new document." ma:contentTypeScope="" ma:versionID="ca337691e47ba03de6c63715906aac6e">
  <xsd:schema xmlns:xsd="http://www.w3.org/2001/XMLSchema" xmlns:xs="http://www.w3.org/2001/XMLSchema" xmlns:p="http://schemas.microsoft.com/office/2006/metadata/properties" xmlns:ns3="30ef2084-6849-4126-9791-ab34764d2fef" xmlns:ns4="e03c5b87-ca02-4129-8389-a748bad21db9" targetNamespace="http://schemas.microsoft.com/office/2006/metadata/properties" ma:root="true" ma:fieldsID="09510a058681717746218157a4f317bd" ns3:_="" ns4:_="">
    <xsd:import namespace="30ef2084-6849-4126-9791-ab34764d2fef"/>
    <xsd:import namespace="e03c5b87-ca02-4129-8389-a748bad21db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ef2084-6849-4126-9791-ab34764d2f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03c5b87-ca02-4129-8389-a748bad21db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E7C27D-1A0B-419E-A817-3352E5D46D73}">
  <ds:schemaRefs>
    <ds:schemaRef ds:uri="http://schemas.microsoft.com/sharepoint/v3/contenttype/forms"/>
  </ds:schemaRefs>
</ds:datastoreItem>
</file>

<file path=customXml/itemProps2.xml><?xml version="1.0" encoding="utf-8"?>
<ds:datastoreItem xmlns:ds="http://schemas.openxmlformats.org/officeDocument/2006/customXml" ds:itemID="{32B5341C-4A84-40E9-9820-6C3599691DCA}">
  <ds:schemaRefs>
    <ds:schemaRef ds:uri="30ef2084-6849-4126-9791-ab34764d2fef"/>
    <ds:schemaRef ds:uri="e03c5b87-ca02-4129-8389-a748bad21d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C925FC5-49B2-4352-82B7-515F2E5D33BA}">
  <ds:schemaRefs>
    <ds:schemaRef ds:uri="30ef2084-6849-4126-9791-ab34764d2fef"/>
    <ds:schemaRef ds:uri="e03c5b87-ca02-4129-8389-a748bad21d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1157</Words>
  <Application>Microsoft Office PowerPoint</Application>
  <PresentationFormat>On-screen Show (16:9)</PresentationFormat>
  <Paragraphs>76</Paragraphs>
  <Slides>14</Slides>
  <Notes>9</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Lato</vt:lpstr>
      <vt:lpstr>Arial</vt:lpstr>
      <vt:lpstr>NimbusRomNo9L-Regu</vt:lpstr>
      <vt:lpstr>Montserrat</vt:lpstr>
      <vt:lpstr>Focus</vt:lpstr>
      <vt:lpstr>Centralized  Motion Planning for Autonomous Vehicles in a City Grid</vt:lpstr>
      <vt:lpstr>Concept</vt:lpstr>
      <vt:lpstr>Methods</vt:lpstr>
      <vt:lpstr>Modified A*</vt:lpstr>
      <vt:lpstr>Centralized Planner</vt:lpstr>
      <vt:lpstr>Simulation Environment</vt:lpstr>
      <vt:lpstr>ROS Structure</vt:lpstr>
      <vt:lpstr>Results - Naïve </vt:lpstr>
      <vt:lpstr>Results - PSIP</vt:lpstr>
      <vt:lpstr>Results - Combinational Planner</vt:lpstr>
      <vt:lpstr>Performance</vt:lpstr>
      <vt:lpstr>Performance</vt:lpstr>
      <vt:lpstr>Discussion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Centralized  Motion Planning for Autonomous Vehicles in a City Grid</dc:title>
  <dc:creator>Piyush Malpure</dc:creator>
  <cp:lastModifiedBy>Piyush</cp:lastModifiedBy>
  <cp:revision>1</cp:revision>
  <dcterms:modified xsi:type="dcterms:W3CDTF">2022-05-02T15:54:08Z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0x0101003BF4AB715CD7D348B9EB6F7EE0CE87AF</vt:lpwstr>
  </property>
</Properties>
</file>